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1"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727939D-CF8E-4ED7-8A11-F3D16FA36780}">
  <a:tblStyle styleId="{F727939D-CF8E-4ED7-8A11-F3D16FA3678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595" autoAdjust="0"/>
  </p:normalViewPr>
  <p:slideViewPr>
    <p:cSldViewPr snapToGrid="0">
      <p:cViewPr varScale="1">
        <p:scale>
          <a:sx n="75" d="100"/>
          <a:sy n="75" d="100"/>
        </p:scale>
        <p:origin x="1020" y="3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多種神經網路</a:t>
            </a:r>
            <a:r>
              <a:rPr lang="en-US" altLang="zh-TW" dirty="0"/>
              <a:t>COVID-19</a:t>
            </a:r>
            <a:r>
              <a:rPr lang="zh-TW" altLang="en-US" dirty="0"/>
              <a:t> </a:t>
            </a:r>
            <a:r>
              <a:rPr lang="en-US" altLang="zh-TW" dirty="0"/>
              <a:t>CT</a:t>
            </a:r>
            <a:r>
              <a:rPr lang="zh-TW" altLang="en-US" dirty="0"/>
              <a:t> 影像處理反映結果的試驗</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08c9d5123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08c9d5123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重整成</a:t>
            </a:r>
            <a:r>
              <a:rPr lang="en-US" altLang="zh-TW" dirty="0"/>
              <a:t>224</a:t>
            </a:r>
            <a:r>
              <a:rPr lang="zh-TW" altLang="en-US" dirty="0"/>
              <a:t> </a:t>
            </a:r>
            <a:r>
              <a:rPr lang="en-US" altLang="zh-TW" dirty="0"/>
              <a:t>x</a:t>
            </a:r>
            <a:r>
              <a:rPr lang="zh-TW" altLang="en-US" dirty="0"/>
              <a:t> </a:t>
            </a:r>
            <a:r>
              <a:rPr lang="en-US" altLang="zh-TW" dirty="0"/>
              <a:t>224</a:t>
            </a:r>
            <a:r>
              <a:rPr lang="zh-TW" altLang="en-US" dirty="0"/>
              <a:t>的大小</a:t>
            </a:r>
            <a:endParaRPr lang="en-US" altLang="zh-TW" dirty="0"/>
          </a:p>
          <a:p>
            <a:pPr marL="0" lvl="0" indent="0" algn="l" rtl="0">
              <a:spcBef>
                <a:spcPts val="0"/>
              </a:spcBef>
              <a:spcAft>
                <a:spcPts val="0"/>
              </a:spcAft>
              <a:buNone/>
            </a:pPr>
            <a:r>
              <a:rPr lang="zh-TW" altLang="en-US" dirty="0"/>
              <a:t>打亂資料</a:t>
            </a:r>
            <a:endParaRPr lang="en-US" altLang="zh-TW" dirty="0"/>
          </a:p>
          <a:p>
            <a:pPr marL="0" lvl="0" indent="0" algn="l" rtl="0">
              <a:spcBef>
                <a:spcPts val="0"/>
              </a:spcBef>
              <a:spcAft>
                <a:spcPts val="0"/>
              </a:spcAft>
              <a:buNone/>
            </a:pPr>
            <a:r>
              <a:rPr lang="zh-TW" altLang="en-US" dirty="0"/>
              <a:t>資料比為</a:t>
            </a:r>
            <a:r>
              <a:rPr lang="en-US" altLang="zh-TW" dirty="0"/>
              <a:t>8:2</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08c9d51233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08c9d51233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接下來介紹前處理的部分</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08c9d51233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08c9d51233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這是我們前處理的流程，接下來會一一介紹</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08c9d51233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08c9d51233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a:t>使用基本的圖像分割方法，將各像素(pixel)的灰階值轉化，最後由灰度圖像傳為二值圖像，也就是二值化處理。</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zh-TW"/>
              <a:t>實作上，我們使用OpenCV的cvtColor()函數將圖像在 RGB/BGR 和灰度之間進行顏色空間轉換</a:t>
            </a: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08c9d51233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08c9d51233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第二個是直方圖等化，</a:t>
            </a:r>
            <a:r>
              <a:rPr lang="zh-TW" sz="1200">
                <a:solidFill>
                  <a:schemeClr val="dk1"/>
                </a:solidFill>
                <a:latin typeface="DFKai-SB"/>
                <a:ea typeface="DFKai-SB"/>
                <a:cs typeface="DFKai-SB"/>
                <a:sym typeface="DFKai-SB"/>
              </a:rPr>
              <a:t>運用累積分布函數(CDF)對灰度值進行調整以實現對比度增強,把原始圖像的灰度直方圖從比較集中的某個灰度區間變成在全部灰度範圍內的均勻分佈。</a:t>
            </a:r>
            <a:endParaRPr sz="1200">
              <a:solidFill>
                <a:schemeClr val="dk1"/>
              </a:solidFill>
              <a:latin typeface="DFKai-SB"/>
              <a:ea typeface="DFKai-SB"/>
              <a:cs typeface="DFKai-SB"/>
              <a:sym typeface="DFKai-SB"/>
            </a:endParaRPr>
          </a:p>
          <a:p>
            <a:pPr marL="0" lvl="0" indent="0" algn="l" rtl="0">
              <a:spcBef>
                <a:spcPts val="0"/>
              </a:spcBef>
              <a:spcAft>
                <a:spcPts val="0"/>
              </a:spcAft>
              <a:buNone/>
            </a:pPr>
            <a:r>
              <a:rPr lang="zh-TW" sz="1200">
                <a:solidFill>
                  <a:schemeClr val="dk1"/>
                </a:solidFill>
                <a:latin typeface="DFKai-SB"/>
                <a:ea typeface="DFKai-SB"/>
                <a:cs typeface="DFKai-SB"/>
                <a:sym typeface="DFKai-SB"/>
              </a:rPr>
              <a:t>實作上我們採用OpenCV的equalizeHist()進行直方圖等化</a:t>
            </a:r>
            <a:endParaRPr sz="1200">
              <a:solidFill>
                <a:schemeClr val="dk1"/>
              </a:solidFill>
              <a:latin typeface="DFKai-SB"/>
              <a:ea typeface="DFKai-SB"/>
              <a:cs typeface="DFKai-SB"/>
              <a:sym typeface="DFKai-SB"/>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d197f774fb_1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d197f774fb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第三個是中值濾波。濾波器有很多中，像均值濾波或拉普拉斯濾波，但因為中值濾波保留邊緣的特性，故我們使用中值濾波。</a:t>
            </a:r>
            <a:endParaRPr/>
          </a:p>
          <a:p>
            <a:pPr marL="0" lvl="0" indent="0" algn="l" rtl="0">
              <a:spcBef>
                <a:spcPts val="0"/>
              </a:spcBef>
              <a:spcAft>
                <a:spcPts val="0"/>
              </a:spcAft>
              <a:buNone/>
            </a:pPr>
            <a:r>
              <a:rPr lang="zh-TW"/>
              <a:t>右上方的三張圖分別是中值濾波、高斯拉普拉斯濾波、及均值濾波處理同一張圖片後的比較。</a:t>
            </a:r>
            <a:endParaRPr/>
          </a:p>
          <a:p>
            <a:pPr marL="0" lvl="0" indent="0" algn="l" rtl="0">
              <a:spcBef>
                <a:spcPts val="0"/>
              </a:spcBef>
              <a:spcAft>
                <a:spcPts val="0"/>
              </a:spcAft>
              <a:buNone/>
            </a:pPr>
            <a:r>
              <a:rPr lang="zh-TW"/>
              <a:t>實作上，我們採用</a:t>
            </a:r>
            <a:r>
              <a:rPr lang="zh-TW" sz="1200">
                <a:solidFill>
                  <a:schemeClr val="dk1"/>
                </a:solidFill>
                <a:latin typeface="DFKai-SB"/>
                <a:ea typeface="DFKai-SB"/>
                <a:cs typeface="DFKai-SB"/>
                <a:sym typeface="DFKai-SB"/>
              </a:rPr>
              <a:t>OpenCV的medianBlur()，並將內核設為3，進行中值濾波。</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d197f774fb_1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d197f774fb_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最後一個前處理是局部拉普拉斯濾波，這個濾波方法是基於拉普拉斯濾波，但比拉普拉斯增加了簡單性和靈活性，不需要優化或後處理，也不會降低邊緣強度。</a:t>
            </a:r>
            <a:endParaRPr/>
          </a:p>
          <a:p>
            <a:pPr marL="0" lvl="0" indent="0" algn="l" rtl="0">
              <a:spcBef>
                <a:spcPts val="0"/>
              </a:spcBef>
              <a:spcAft>
                <a:spcPts val="0"/>
              </a:spcAft>
              <a:buNone/>
            </a:pPr>
            <a:r>
              <a:rPr lang="zh-TW"/>
              <a:t>實作上我們使用github上的模型為參考，進行實作。</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08c9d51233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08c9d5123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這是經過上述四種方法進行前處理後的結果，左邊是前處理前的影像，右邊是處理完後的影像。</a:t>
            </a:r>
            <a:endParaRPr/>
          </a:p>
          <a:p>
            <a:pPr marL="0" lvl="0" indent="0" algn="l" rtl="0">
              <a:spcBef>
                <a:spcPts val="0"/>
              </a:spcBef>
              <a:spcAft>
                <a:spcPts val="0"/>
              </a:spcAft>
              <a:buNone/>
            </a:pPr>
            <a:r>
              <a:rPr lang="zh-TW"/>
              <a:t>可以看到肺部的邊緣輪廓較清晰，圖片顏色也較相近。</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d197f774fb_1_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d197f774fb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再來要介紹特徵擷取的部分</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d197f774fb_1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d197f774fb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第一個特徵擷取是局部二值模式，它會對圖像中每個像素的鄰域進行閥值處理來標記，並將結果設為二進制。</a:t>
            </a:r>
            <a:endParaRPr/>
          </a:p>
          <a:p>
            <a:pPr marL="0" lvl="0" indent="0" algn="l" rtl="0">
              <a:spcBef>
                <a:spcPts val="0"/>
              </a:spcBef>
              <a:spcAft>
                <a:spcPts val="0"/>
              </a:spcAft>
              <a:buNone/>
            </a:pPr>
            <a:r>
              <a:rPr lang="zh-TW"/>
              <a:t>實作上我們使用github上的開源程式實作。</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0a18025d41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0a18025d41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zh-TW" sz="1200">
                <a:solidFill>
                  <a:schemeClr val="dk1"/>
                </a:solidFill>
                <a:latin typeface="DFKai-SB"/>
                <a:ea typeface="DFKai-SB"/>
                <a:cs typeface="DFKai-SB"/>
                <a:sym typeface="DFKai-SB"/>
              </a:rPr>
              <a:t>先來介紹一下背景</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d197f774fb_1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d197f774fb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第二個特徵處理，我們使用灰度共生矩陣。灰度共生矩陣將所有估計值表示成一個矩陣的格式，但由於它資料量較大，故</a:t>
            </a:r>
            <a:r>
              <a:rPr lang="zh-TW" sz="1200">
                <a:solidFill>
                  <a:schemeClr val="dk1"/>
                </a:solidFill>
                <a:latin typeface="DFKai-SB"/>
                <a:ea typeface="DFKai-SB"/>
                <a:cs typeface="DFKai-SB"/>
                <a:sym typeface="DFKai-SB"/>
              </a:rPr>
              <a:t>不直接作為區分紋理的特徵，而是基於它構建的一些統計量作為紋理分類特徵。</a:t>
            </a:r>
            <a:endParaRPr sz="1200">
              <a:solidFill>
                <a:schemeClr val="dk1"/>
              </a:solidFill>
              <a:latin typeface="DFKai-SB"/>
              <a:ea typeface="DFKai-SB"/>
              <a:cs typeface="DFKai-SB"/>
              <a:sym typeface="DFKai-SB"/>
            </a:endParaRPr>
          </a:p>
          <a:p>
            <a:pPr marL="0" lvl="0" indent="0" algn="l" rtl="0">
              <a:spcBef>
                <a:spcPts val="0"/>
              </a:spcBef>
              <a:spcAft>
                <a:spcPts val="0"/>
              </a:spcAft>
              <a:buNone/>
            </a:pPr>
            <a:r>
              <a:rPr lang="zh-TW" sz="1200">
                <a:solidFill>
                  <a:schemeClr val="dk1"/>
                </a:solidFill>
                <a:latin typeface="DFKai-SB"/>
                <a:ea typeface="DFKai-SB"/>
                <a:cs typeface="DFKai-SB"/>
                <a:sym typeface="DFKai-SB"/>
              </a:rPr>
              <a:t>實作上我們利用灰度共生矩陣計算出相關性、能量、對比度及熵，但因為這些結果都是數值，我們來不及研究如何把這些數值放入模型一起訓練，所以後續的模型沒有加入這個特徵的結果。</a:t>
            </a:r>
            <a:endParaRPr sz="1200">
              <a:solidFill>
                <a:schemeClr val="dk1"/>
              </a:solidFill>
              <a:latin typeface="DFKai-SB"/>
              <a:ea typeface="DFKai-SB"/>
              <a:cs typeface="DFKai-SB"/>
              <a:sym typeface="DFKai-SB"/>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d197f774fb_1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d197f774fb_1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這是我們產生的灰度共生矩陣，左邊是最大灰度級數為16的灰度共生矩陣，右邊是</a:t>
            </a:r>
            <a:r>
              <a:rPr lang="zh-TW">
                <a:solidFill>
                  <a:schemeClr val="dk1"/>
                </a:solidFill>
              </a:rPr>
              <a:t>最大灰度級數為32的灰度共生矩陣</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08c9d51233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08c9d51233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0a18025d41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0a18025d41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“由於 Inception 網絡是完全卷積的，每個權重對應於每個激活的一個乘法。 因此，任何計算成本的降低都會導致參數數量的減少。 這意味著通過適當的分解，我們最終可以得到更多解開的參數，因此訓練速度更快。 此外，我們可以使用計算和內存節省來增加我們網絡的濾波器組大小，同時保持我們在單台計算機上訓練每個模型副本的能力”</a:t>
            </a:r>
            <a:endParaRPr/>
          </a:p>
          <a:p>
            <a:pPr marL="0" lvl="0" indent="0" algn="l" rtl="0">
              <a:spcBef>
                <a:spcPts val="0"/>
              </a:spcBef>
              <a:spcAft>
                <a:spcPts val="0"/>
              </a:spcAft>
              <a:buNone/>
            </a:pPr>
            <a:endParaRPr/>
          </a:p>
          <a:p>
            <a:pPr marL="0" lvl="0" indent="0" algn="l" rtl="0">
              <a:spcBef>
                <a:spcPts val="0"/>
              </a:spcBef>
              <a:spcAft>
                <a:spcPts val="0"/>
              </a:spcAft>
              <a:buNone/>
            </a:pPr>
            <a:r>
              <a:rPr lang="zh-TW"/>
              <a:t>輔助分類器在訓練早期並沒有改善收斂：在兩個模型達到高精度之前，有和沒有側頭的網絡的訓練進程看起來幾乎相同。 接近訓練結束時，有輔助分支的網絡開始超過沒有任何輔助分支的網絡的準確率，並達到一個稍高的平台。</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08c9d51233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08c9d51233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0a18025d41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0a18025d41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0a18025d41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0a18025d4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08c9d51233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08c9d51233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08c9d51233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08c9d51233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d197f774fb_1_2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d197f774fb_1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a18025d41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0a18025d41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zh-TW" sz="1200">
                <a:solidFill>
                  <a:schemeClr val="dk1"/>
                </a:solidFill>
                <a:latin typeface="DFKai-SB"/>
                <a:ea typeface="DFKai-SB"/>
                <a:cs typeface="DFKai-SB"/>
                <a:sym typeface="DFKai-SB"/>
              </a:rPr>
              <a:t>嚴重特殊傳染性肺炎疫情（COVID-19）在2019年末於中華人民共和國湖北省武漢市首次被發現，隨後在2020年初迅速擴散至全球多國，逐漸變成一場全球性大瘟疫。截至2021/12全球已有2億7千萬名感染者，死亡病例數540多萬人，全球致死率1.94%</a:t>
            </a:r>
            <a:endParaRPr sz="1200">
              <a:solidFill>
                <a:schemeClr val="dk1"/>
              </a:solidFill>
              <a:latin typeface="DFKai-SB"/>
              <a:ea typeface="DFKai-SB"/>
              <a:cs typeface="DFKai-SB"/>
              <a:sym typeface="DFKai-SB"/>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DFKai-SB"/>
              <a:ea typeface="DFKai-SB"/>
              <a:cs typeface="DFKai-SB"/>
              <a:sym typeface="DFKai-SB"/>
            </a:endParaRPr>
          </a:p>
          <a:p>
            <a:pPr marL="0" lvl="0" indent="0" algn="l" rtl="0">
              <a:lnSpc>
                <a:spcPct val="115000"/>
              </a:lnSpc>
              <a:spcBef>
                <a:spcPts val="0"/>
              </a:spcBef>
              <a:spcAft>
                <a:spcPts val="0"/>
              </a:spcAft>
              <a:buClr>
                <a:schemeClr val="dk1"/>
              </a:buClr>
              <a:buSzPts val="1100"/>
              <a:buFont typeface="Arial"/>
              <a:buNone/>
            </a:pPr>
            <a:r>
              <a:rPr lang="zh-TW" sz="1200">
                <a:solidFill>
                  <a:schemeClr val="dk1"/>
                </a:solidFill>
                <a:latin typeface="DFKai-SB"/>
                <a:ea typeface="DFKai-SB"/>
                <a:cs typeface="DFKai-SB"/>
                <a:sym typeface="DFKai-SB"/>
              </a:rPr>
              <a:t>數據來自:https://sites.google.com/cdc.gov.tw/2019ncov/global</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d197f774fb_1_3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d197f774fb_1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08c9d51233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08c9d51233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108c9d51233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108c9d51233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08c9d51233_0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08c9d51233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08c9d51233_0_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08c9d51233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08c9d51233_0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08c9d51233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d197f774fb_1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d197f774fb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d197f774fb_1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d197f774fb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d197f774fb_1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d197f774fb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d197f774fb_1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d197f774fb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0a18025d41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0a18025d41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zh-TW" sz="1200">
                <a:solidFill>
                  <a:schemeClr val="dk1"/>
                </a:solidFill>
                <a:latin typeface="DFKai-SB"/>
                <a:ea typeface="DFKai-SB"/>
                <a:cs typeface="DFKai-SB"/>
                <a:sym typeface="DFKai-SB"/>
              </a:rPr>
              <a:t>COVID-19有兩個特點:低致死率與高傳染率，這兩個條件可以在上述的數據看到，高傳染率讓他容易散播，低致死率讓他的宿主不容易死亡感染更多人，這讓它在全球迅速的傳播，對全球造成影響。</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d197f774fb_1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d197f774fb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d197f774fb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d197f774fb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d197f774fb_1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d197f774fb_1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0a18025d41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0a18025d41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zh-TW" sz="1200">
                <a:solidFill>
                  <a:schemeClr val="dk1"/>
                </a:solidFill>
                <a:latin typeface="DFKai-SB"/>
                <a:ea typeface="DFKai-SB"/>
                <a:cs typeface="DFKai-SB"/>
                <a:sym typeface="DFKai-SB"/>
              </a:rPr>
              <a:t>根據國家衛生健康委員會,國家中醫藥管理局.新型冠狀病毒肺炎診療方案(試行第七版)，COVID-19的檢查分成四種，除了一般檢查以外，還有下面這四種</a:t>
            </a:r>
            <a:endParaRPr sz="1200">
              <a:solidFill>
                <a:schemeClr val="dk1"/>
              </a:solidFill>
              <a:latin typeface="DFKai-SB"/>
              <a:ea typeface="DFKai-SB"/>
              <a:cs typeface="DFKai-SB"/>
              <a:sym typeface="DFKai-SB"/>
            </a:endParaRPr>
          </a:p>
          <a:p>
            <a:pPr marL="0" lvl="0" indent="0" algn="l" rtl="0">
              <a:lnSpc>
                <a:spcPct val="115000"/>
              </a:lnSpc>
              <a:spcBef>
                <a:spcPts val="0"/>
              </a:spcBef>
              <a:spcAft>
                <a:spcPts val="0"/>
              </a:spcAft>
              <a:buClr>
                <a:schemeClr val="dk1"/>
              </a:buClr>
              <a:buSzPts val="1100"/>
              <a:buFont typeface="Arial"/>
              <a:buNone/>
            </a:pPr>
            <a:r>
              <a:rPr lang="zh-TW" sz="1200">
                <a:solidFill>
                  <a:schemeClr val="dk1"/>
                </a:solidFill>
                <a:latin typeface="DFKai-SB"/>
                <a:ea typeface="DFKai-SB"/>
                <a:cs typeface="DFKai-SB"/>
                <a:sym typeface="DFKai-SB"/>
              </a:rPr>
              <a:t>病理學上的檢測:通常是XRT-PCR(逆轉錄聚合酶反映)也是我國目前最常見的檢測方式，通常是鼻咽或深喉PCR</a:t>
            </a:r>
            <a:endParaRPr sz="1200">
              <a:solidFill>
                <a:schemeClr val="dk1"/>
              </a:solidFill>
              <a:latin typeface="DFKai-SB"/>
              <a:ea typeface="DFKai-SB"/>
              <a:cs typeface="DFKai-SB"/>
              <a:sym typeface="DFKai-SB"/>
            </a:endParaRPr>
          </a:p>
          <a:p>
            <a:pPr marL="0" lvl="0" indent="0" algn="l" rtl="0">
              <a:lnSpc>
                <a:spcPct val="115000"/>
              </a:lnSpc>
              <a:spcBef>
                <a:spcPts val="0"/>
              </a:spcBef>
              <a:spcAft>
                <a:spcPts val="0"/>
              </a:spcAft>
              <a:buClr>
                <a:schemeClr val="dk1"/>
              </a:buClr>
              <a:buSzPts val="1100"/>
              <a:buFont typeface="Arial"/>
              <a:buNone/>
            </a:pPr>
            <a:r>
              <a:rPr lang="zh-TW" sz="1200">
                <a:solidFill>
                  <a:schemeClr val="dk1"/>
                </a:solidFill>
                <a:latin typeface="DFKai-SB"/>
                <a:ea typeface="DFKai-SB"/>
                <a:cs typeface="DFKai-SB"/>
                <a:sym typeface="DFKai-SB"/>
              </a:rPr>
              <a:t>血清學上的檢測:COVID-19在發病後3-5天出現IgM陽性反應，此時IgG低度反應大幅增長。</a:t>
            </a:r>
            <a:endParaRPr sz="1200">
              <a:solidFill>
                <a:schemeClr val="dk1"/>
              </a:solidFill>
              <a:latin typeface="DFKai-SB"/>
              <a:ea typeface="DFKai-SB"/>
              <a:cs typeface="DFKai-SB"/>
              <a:sym typeface="DFKai-SB"/>
            </a:endParaRPr>
          </a:p>
          <a:p>
            <a:pPr marL="0" lvl="0" indent="0" algn="l" rtl="0">
              <a:lnSpc>
                <a:spcPct val="115000"/>
              </a:lnSpc>
              <a:spcBef>
                <a:spcPts val="0"/>
              </a:spcBef>
              <a:spcAft>
                <a:spcPts val="0"/>
              </a:spcAft>
              <a:buClr>
                <a:schemeClr val="dk1"/>
              </a:buClr>
              <a:buSzPts val="1100"/>
              <a:buFont typeface="Arial"/>
              <a:buNone/>
            </a:pPr>
            <a:r>
              <a:rPr lang="zh-TW" sz="1200">
                <a:solidFill>
                  <a:schemeClr val="dk1"/>
                </a:solidFill>
                <a:latin typeface="DFKai-SB"/>
                <a:ea typeface="DFKai-SB"/>
                <a:cs typeface="DFKai-SB"/>
                <a:sym typeface="DFKai-SB"/>
              </a:rPr>
              <a:t>胸部影像學:有電腦斷層掃苗(CT)跟胸部X光照片兩種方式，因為COVID-19的患者常有肺泡腫脹的症狀，當肺泡破裂，組織液體跑出來會在照片中顯示白白的，稱為毛玻璃病灶，以此來判斷有無感染COVID-19。</a:t>
            </a:r>
            <a:endParaRPr sz="1200">
              <a:solidFill>
                <a:schemeClr val="dk1"/>
              </a:solidFill>
              <a:latin typeface="DFKai-SB"/>
              <a:ea typeface="DFKai-SB"/>
              <a:cs typeface="DFKai-SB"/>
              <a:sym typeface="DFKai-SB"/>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0b6ad00f98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0b6ad00f98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zh-TW" sz="1200">
                <a:solidFill>
                  <a:schemeClr val="dk1"/>
                </a:solidFill>
                <a:latin typeface="DFKai-SB"/>
                <a:ea typeface="DFKai-SB"/>
                <a:cs typeface="DFKai-SB"/>
                <a:sym typeface="DFKai-SB"/>
              </a:rPr>
              <a:t>我們所達成的特定醫學任務即是</a:t>
            </a:r>
            <a:r>
              <a:rPr lang="zh-TW" sz="1200" b="1">
                <a:solidFill>
                  <a:schemeClr val="dk1"/>
                </a:solidFill>
                <a:latin typeface="DFKai-SB"/>
                <a:ea typeface="DFKai-SB"/>
                <a:cs typeface="DFKai-SB"/>
                <a:sym typeface="DFKai-SB"/>
              </a:rPr>
              <a:t>透過肺部CT影像分析是否有感染COVID-19</a:t>
            </a:r>
            <a:r>
              <a:rPr lang="zh-TW" sz="1200">
                <a:solidFill>
                  <a:schemeClr val="dk1"/>
                </a:solidFill>
                <a:latin typeface="DFKai-SB"/>
                <a:ea typeface="DFKai-SB"/>
                <a:cs typeface="DFKai-SB"/>
                <a:sym typeface="DFKai-SB"/>
              </a:rPr>
              <a:t>，CT影像可用於判斷患者是否感染病毒性肺炎（COVID-19是一種由SARS-CoV-2病毒引起的病毒性肺炎）。但是CT 無法確定導致病毒性肺炎的病毒是 SARS-CoV-2 還是其他病毒。</a:t>
            </a:r>
            <a:endParaRPr sz="1200">
              <a:solidFill>
                <a:schemeClr val="dk1"/>
              </a:solidFill>
              <a:latin typeface="DFKai-SB"/>
              <a:ea typeface="DFKai-SB"/>
              <a:cs typeface="DFKai-SB"/>
              <a:sym typeface="DFKai-SB"/>
            </a:endParaRPr>
          </a:p>
          <a:p>
            <a:pPr marL="0" lvl="0" indent="0" algn="l" rtl="0">
              <a:lnSpc>
                <a:spcPct val="115000"/>
              </a:lnSpc>
              <a:spcBef>
                <a:spcPts val="0"/>
              </a:spcBef>
              <a:spcAft>
                <a:spcPts val="0"/>
              </a:spcAft>
              <a:buClr>
                <a:schemeClr val="dk1"/>
              </a:buClr>
              <a:buSzPts val="1100"/>
              <a:buFont typeface="Arial"/>
              <a:buNone/>
            </a:pPr>
            <a:r>
              <a:rPr lang="zh-TW" sz="1200">
                <a:solidFill>
                  <a:schemeClr val="dk1"/>
                </a:solidFill>
                <a:latin typeface="DFKai-SB"/>
                <a:ea typeface="DFKai-SB"/>
                <a:cs typeface="DFKai-SB"/>
                <a:sym typeface="DFKai-SB"/>
              </a:rPr>
              <a:t>嚴格來說，CT 不能用於確認患者是否感染了 COVID-19。 然而在疫情爆發期間，大多數病毒性肺炎是由 SARS-CoV-2 引起的。也就是說，如果患者根據CT結果確診為病毒性肺炎，這種病毒性肺炎極有可能是COVID-19。</a:t>
            </a:r>
            <a:endParaRPr sz="1200">
              <a:solidFill>
                <a:schemeClr val="dk1"/>
              </a:solidFill>
              <a:latin typeface="DFKai-SB"/>
              <a:ea typeface="DFKai-SB"/>
              <a:cs typeface="DFKai-SB"/>
              <a:sym typeface="DFKai-SB"/>
            </a:endParaRPr>
          </a:p>
          <a:p>
            <a:pPr marL="0" lvl="0" indent="0" algn="l" rtl="0">
              <a:lnSpc>
                <a:spcPct val="115000"/>
              </a:lnSpc>
              <a:spcBef>
                <a:spcPts val="0"/>
              </a:spcBef>
              <a:spcAft>
                <a:spcPts val="0"/>
              </a:spcAft>
              <a:buClr>
                <a:schemeClr val="dk1"/>
              </a:buClr>
              <a:buSzPts val="1100"/>
              <a:buFont typeface="Arial"/>
              <a:buNone/>
            </a:pPr>
            <a:r>
              <a:rPr lang="zh-TW" sz="1200">
                <a:solidFill>
                  <a:schemeClr val="dk1"/>
                </a:solidFill>
                <a:latin typeface="DFKai-SB"/>
                <a:ea typeface="DFKai-SB"/>
                <a:cs typeface="DFKai-SB"/>
                <a:sym typeface="DFKai-SB"/>
              </a:rPr>
              <a:t>由於這一事實，CT 被認為可用於在 COVID-19 爆發期間進行診斷。</a:t>
            </a:r>
            <a:endParaRPr sz="1200">
              <a:solidFill>
                <a:schemeClr val="dk1"/>
              </a:solidFill>
              <a:latin typeface="DFKai-SB"/>
              <a:ea typeface="DFKai-SB"/>
              <a:cs typeface="DFKai-SB"/>
              <a:sym typeface="DFKai-SB"/>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DFKai-SB"/>
              <a:ea typeface="DFKai-SB"/>
              <a:cs typeface="DFKai-SB"/>
              <a:sym typeface="DFKai-SB"/>
            </a:endParaRPr>
          </a:p>
          <a:p>
            <a:pPr marL="0" lvl="0" indent="0" algn="l" rtl="0">
              <a:lnSpc>
                <a:spcPct val="115000"/>
              </a:lnSpc>
              <a:spcBef>
                <a:spcPts val="0"/>
              </a:spcBef>
              <a:spcAft>
                <a:spcPts val="0"/>
              </a:spcAft>
              <a:buClr>
                <a:schemeClr val="dk1"/>
              </a:buClr>
              <a:buSzPts val="1100"/>
              <a:buFont typeface="Arial"/>
              <a:buNone/>
            </a:pPr>
            <a:r>
              <a:rPr lang="zh-TW" sz="1200">
                <a:solidFill>
                  <a:schemeClr val="dk1"/>
                </a:solidFill>
                <a:latin typeface="DFKai-SB"/>
                <a:ea typeface="DFKai-SB"/>
                <a:cs typeface="DFKai-SB"/>
                <a:sym typeface="DFKai-SB"/>
              </a:rPr>
              <a:t>ref:”COVID-CT-Dataset: A CT Image Dataset about COVID-19”</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8c9d5123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08c9d5123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zh-TW" sz="1200">
                <a:solidFill>
                  <a:schemeClr val="dk1"/>
                </a:solidFill>
                <a:latin typeface="DFKai-SB"/>
                <a:ea typeface="DFKai-SB"/>
                <a:cs typeface="DFKai-SB"/>
                <a:sym typeface="DFKai-SB"/>
              </a:rPr>
              <a:t>主要概念來自《醫學圖像處理和深度學習以 CT 圖像診斷 COVID-19》</a:t>
            </a:r>
            <a:endParaRPr sz="1200">
              <a:solidFill>
                <a:schemeClr val="dk1"/>
              </a:solidFill>
              <a:latin typeface="DFKai-SB"/>
              <a:ea typeface="DFKai-SB"/>
              <a:cs typeface="DFKai-SB"/>
              <a:sym typeface="DFKai-SB"/>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DFKai-SB"/>
              <a:ea typeface="DFKai-SB"/>
              <a:cs typeface="DFKai-SB"/>
              <a:sym typeface="DFKai-SB"/>
            </a:endParaRPr>
          </a:p>
          <a:p>
            <a:pPr marL="0" lvl="0" indent="0" algn="l" rtl="0">
              <a:lnSpc>
                <a:spcPct val="115000"/>
              </a:lnSpc>
              <a:spcBef>
                <a:spcPts val="0"/>
              </a:spcBef>
              <a:spcAft>
                <a:spcPts val="0"/>
              </a:spcAft>
              <a:buClr>
                <a:schemeClr val="dk1"/>
              </a:buClr>
              <a:buSzPts val="1100"/>
              <a:buFont typeface="Arial"/>
              <a:buNone/>
            </a:pPr>
            <a:r>
              <a:rPr lang="zh-TW" sz="1200">
                <a:solidFill>
                  <a:schemeClr val="dk1"/>
                </a:solidFill>
                <a:latin typeface="DFKai-SB"/>
                <a:ea typeface="DFKai-SB"/>
                <a:cs typeface="DFKai-SB"/>
                <a:sym typeface="DFKai-SB"/>
              </a:rPr>
              <a:t>對於這個任務，經過教授的建議，我們最終考慮了醫學成像的標籤，在每一步都選擇了一種相對適合醫學成像的處理方法。 基於這個想法，我們構建了一種處理圖像的方法。</a:t>
            </a:r>
            <a:endParaRPr sz="1200">
              <a:solidFill>
                <a:schemeClr val="dk1"/>
              </a:solidFill>
              <a:latin typeface="DFKai-SB"/>
              <a:ea typeface="DFKai-SB"/>
              <a:cs typeface="DFKai-SB"/>
              <a:sym typeface="DFKai-SB"/>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DFKai-SB"/>
              <a:ea typeface="DFKai-SB"/>
              <a:cs typeface="DFKai-SB"/>
              <a:sym typeface="DFKai-SB"/>
            </a:endParaRPr>
          </a:p>
          <a:p>
            <a:pPr marL="0" lvl="0" indent="0" algn="l" rtl="0">
              <a:lnSpc>
                <a:spcPct val="115000"/>
              </a:lnSpc>
              <a:spcBef>
                <a:spcPts val="0"/>
              </a:spcBef>
              <a:spcAft>
                <a:spcPts val="0"/>
              </a:spcAft>
              <a:buClr>
                <a:schemeClr val="dk1"/>
              </a:buClr>
              <a:buSzPts val="1100"/>
              <a:buFont typeface="Arial"/>
              <a:buNone/>
            </a:pPr>
            <a:r>
              <a:rPr lang="zh-TW" sz="1200">
                <a:solidFill>
                  <a:schemeClr val="dk1"/>
                </a:solidFill>
                <a:latin typeface="DFKai-SB"/>
                <a:ea typeface="DFKai-SB"/>
                <a:cs typeface="DFKai-SB"/>
                <a:sym typeface="DFKai-SB"/>
              </a:rPr>
              <a:t>下圖是我們的流程</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0a18025d41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0a18025d41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zh-TW" sz="1200">
                <a:solidFill>
                  <a:schemeClr val="dk1"/>
                </a:solidFill>
                <a:latin typeface="DFKai-SB"/>
                <a:ea typeface="DFKai-SB"/>
                <a:cs typeface="DFKai-SB"/>
                <a:sym typeface="DFKai-SB"/>
              </a:rPr>
              <a:t>下面說明一下我們的資料集</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0a18025d41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0a18025d41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zh-TW" sz="1200">
                <a:solidFill>
                  <a:schemeClr val="dk1"/>
                </a:solidFill>
                <a:latin typeface="DFKai-SB"/>
                <a:ea typeface="DFKai-SB"/>
                <a:cs typeface="DFKai-SB"/>
                <a:sym typeface="DFKai-SB"/>
              </a:rPr>
              <a:t>關於COVID-19 CT資料集，網路上已有開源的資料，這邊我們使用來自Github上的開源資料集[11]。該數據集的實用性已得到中國武漢同濟醫院的一名高級放射科醫生的證實，他在 1 月至 4 月間該疾病爆發時期對大量 COVID-19 患者進行了診斷和治療。</a:t>
            </a:r>
            <a:endParaRPr sz="1200">
              <a:solidFill>
                <a:schemeClr val="dk1"/>
              </a:solidFill>
              <a:latin typeface="DFKai-SB"/>
              <a:ea typeface="DFKai-SB"/>
              <a:cs typeface="DFKai-SB"/>
              <a:sym typeface="DFKai-SB"/>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10"/>
        <p:cNvGrpSpPr/>
        <p:nvPr/>
      </p:nvGrpSpPr>
      <p:grpSpPr>
        <a:xfrm>
          <a:off x="0" y="0"/>
          <a:ext cx="0" cy="0"/>
          <a:chOff x="0" y="0"/>
          <a:chExt cx="0" cy="0"/>
        </a:xfrm>
      </p:grpSpPr>
      <p:sp>
        <p:nvSpPr>
          <p:cNvPr id="11" name="Google Shape;11;p2"/>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2" name="Google Shape;12;p2"/>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chemeClr val="dk1"/>
                </a:solidFill>
                <a:latin typeface="Arial"/>
                <a:ea typeface="Arial"/>
                <a:cs typeface="Arial"/>
                <a:sym typeface="Arial"/>
              </a:defRPr>
            </a:lvl1pPr>
            <a:lvl2pPr marL="0" marR="0" lvl="1" indent="0" algn="l" rtl="0">
              <a:spcBef>
                <a:spcPts val="0"/>
              </a:spcBef>
              <a:buNone/>
              <a:defRPr sz="1800" b="0" i="0" u="none" strike="noStrike" cap="none">
                <a:solidFill>
                  <a:schemeClr val="dk1"/>
                </a:solidFill>
                <a:latin typeface="Arial"/>
                <a:ea typeface="Arial"/>
                <a:cs typeface="Arial"/>
                <a:sym typeface="Arial"/>
              </a:defRPr>
            </a:lvl2pPr>
            <a:lvl3pPr marL="0" marR="0" lvl="2" indent="0" algn="l" rtl="0">
              <a:spcBef>
                <a:spcPts val="0"/>
              </a:spcBef>
              <a:buNone/>
              <a:defRPr sz="1800" b="0" i="0" u="none" strike="noStrike" cap="none">
                <a:solidFill>
                  <a:schemeClr val="dk1"/>
                </a:solidFill>
                <a:latin typeface="Arial"/>
                <a:ea typeface="Arial"/>
                <a:cs typeface="Arial"/>
                <a:sym typeface="Arial"/>
              </a:defRPr>
            </a:lvl3pPr>
            <a:lvl4pPr marL="0" marR="0" lvl="3" indent="0" algn="l" rtl="0">
              <a:spcBef>
                <a:spcPts val="0"/>
              </a:spcBef>
              <a:buNone/>
              <a:defRPr sz="1800" b="0" i="0" u="none" strike="noStrike" cap="none">
                <a:solidFill>
                  <a:schemeClr val="dk1"/>
                </a:solidFill>
                <a:latin typeface="Arial"/>
                <a:ea typeface="Arial"/>
                <a:cs typeface="Arial"/>
                <a:sym typeface="Arial"/>
              </a:defRPr>
            </a:lvl4pPr>
            <a:lvl5pPr marL="0" marR="0" lvl="4" indent="0" algn="l" rtl="0">
              <a:spcBef>
                <a:spcPts val="0"/>
              </a:spcBef>
              <a:buNone/>
              <a:defRPr sz="1800" b="0" i="0" u="none" strike="noStrike" cap="none">
                <a:solidFill>
                  <a:schemeClr val="dk1"/>
                </a:solidFill>
                <a:latin typeface="Arial"/>
                <a:ea typeface="Arial"/>
                <a:cs typeface="Arial"/>
                <a:sym typeface="Arial"/>
              </a:defRPr>
            </a:lvl5pPr>
            <a:lvl6pPr marL="0" marR="0" lvl="5" indent="0" algn="l" rtl="0">
              <a:spcBef>
                <a:spcPts val="0"/>
              </a:spcBef>
              <a:buNone/>
              <a:defRPr sz="1800" b="0" i="0" u="none" strike="noStrike" cap="none">
                <a:solidFill>
                  <a:schemeClr val="dk1"/>
                </a:solidFill>
                <a:latin typeface="Arial"/>
                <a:ea typeface="Arial"/>
                <a:cs typeface="Arial"/>
                <a:sym typeface="Arial"/>
              </a:defRPr>
            </a:lvl6pPr>
            <a:lvl7pPr marL="0" marR="0" lvl="6" indent="0" algn="l" rtl="0">
              <a:spcBef>
                <a:spcPts val="0"/>
              </a:spcBef>
              <a:buNone/>
              <a:defRPr sz="1800" b="0" i="0" u="none" strike="noStrike" cap="none">
                <a:solidFill>
                  <a:schemeClr val="dk1"/>
                </a:solidFill>
                <a:latin typeface="Arial"/>
                <a:ea typeface="Arial"/>
                <a:cs typeface="Arial"/>
                <a:sym typeface="Arial"/>
              </a:defRPr>
            </a:lvl7pPr>
            <a:lvl8pPr marL="0" marR="0" lvl="7" indent="0" algn="l" rtl="0">
              <a:spcBef>
                <a:spcPts val="0"/>
              </a:spcBef>
              <a:buNone/>
              <a:defRPr sz="1800" b="0" i="0" u="none" strike="noStrike" cap="none">
                <a:solidFill>
                  <a:schemeClr val="dk1"/>
                </a:solidFill>
                <a:latin typeface="Arial"/>
                <a:ea typeface="Arial"/>
                <a:cs typeface="Arial"/>
                <a:sym typeface="Arial"/>
              </a:defRPr>
            </a:lvl8pPr>
            <a:lvl9pPr marL="0" marR="0" lvl="8" indent="0" algn="l" rtl="0">
              <a:spcBef>
                <a:spcPts val="0"/>
              </a:spcBef>
              <a:buNone/>
              <a:defRPr sz="18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62"/>
        <p:cNvGrpSpPr/>
        <p:nvPr/>
      </p:nvGrpSpPr>
      <p:grpSpPr>
        <a:xfrm>
          <a:off x="0" y="0"/>
          <a:ext cx="0" cy="0"/>
          <a:chOff x="0" y="0"/>
          <a:chExt cx="0" cy="0"/>
        </a:xfrm>
      </p:grpSpPr>
      <p:sp>
        <p:nvSpPr>
          <p:cNvPr id="63" name="Google Shape;63;p11"/>
          <p:cNvSpPr txBox="1">
            <a:spLocks noGrp="1"/>
          </p:cNvSpPr>
          <p:nvPr>
            <p:ph type="title"/>
          </p:nvPr>
        </p:nvSpPr>
        <p:spPr>
          <a:xfrm>
            <a:off x="1792288" y="3600450"/>
            <a:ext cx="5486400" cy="4251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4" name="Google Shape;64;p11"/>
          <p:cNvSpPr>
            <a:spLocks noGrp="1"/>
          </p:cNvSpPr>
          <p:nvPr>
            <p:ph type="pic" idx="2"/>
          </p:nvPr>
        </p:nvSpPr>
        <p:spPr>
          <a:xfrm>
            <a:off x="1792288" y="459581"/>
            <a:ext cx="5486400" cy="3086100"/>
          </a:xfrm>
          <a:prstGeom prst="rect">
            <a:avLst/>
          </a:prstGeom>
          <a:noFill/>
          <a:ln>
            <a:noFill/>
          </a:ln>
        </p:spPr>
      </p:sp>
      <p:sp>
        <p:nvSpPr>
          <p:cNvPr id="65" name="Google Shape;65;p11"/>
          <p:cNvSpPr txBox="1">
            <a:spLocks noGrp="1"/>
          </p:cNvSpPr>
          <p:nvPr>
            <p:ph type="body" idx="1"/>
          </p:nvPr>
        </p:nvSpPr>
        <p:spPr>
          <a:xfrm>
            <a:off x="1792288" y="4025503"/>
            <a:ext cx="5486400" cy="6036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1371600" marR="0" lvl="2" indent="-228600" algn="l" rtl="0">
              <a:spcBef>
                <a:spcPts val="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3pPr>
            <a:lvl4pPr marL="1828800" marR="0" lvl="3"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4pPr>
            <a:lvl5pPr marL="2286000" marR="0" lvl="4"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5pPr>
            <a:lvl6pPr marL="2743200" marR="0" lvl="5"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6pPr>
            <a:lvl7pPr marL="3200400" marR="0" lvl="6"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7pPr>
            <a:lvl8pPr marL="3657600" marR="0" lvl="7"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8pPr>
            <a:lvl9pPr marL="4114800" marR="0" lvl="8"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9pPr>
          </a:lstStyle>
          <a:p>
            <a:endParaRPr/>
          </a:p>
        </p:txBody>
      </p:sp>
      <p:sp>
        <p:nvSpPr>
          <p:cNvPr id="66" name="Google Shape;66;p1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7" name="Google Shape;67;p1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8" name="Google Shape;68;p1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69"/>
        <p:cNvGrpSpPr/>
        <p:nvPr/>
      </p:nvGrpSpPr>
      <p:grpSpPr>
        <a:xfrm>
          <a:off x="0" y="0"/>
          <a:ext cx="0" cy="0"/>
          <a:chOff x="0" y="0"/>
          <a:chExt cx="0" cy="0"/>
        </a:xfrm>
      </p:grpSpPr>
      <p:sp>
        <p:nvSpPr>
          <p:cNvPr id="70" name="Google Shape;70;p12"/>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1" name="Google Shape;71;p12"/>
          <p:cNvSpPr txBox="1">
            <a:spLocks noGrp="1"/>
          </p:cNvSpPr>
          <p:nvPr>
            <p:ph type="body" idx="1"/>
          </p:nvPr>
        </p:nvSpPr>
        <p:spPr>
          <a:xfrm rot="5400000">
            <a:off x="2874750" y="-1217399"/>
            <a:ext cx="3394500" cy="8229600"/>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2" name="Google Shape;72;p12"/>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3" name="Google Shape;73;p12"/>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4" name="Google Shape;74;p1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垂直排列标题与文本" type="vertTitleAndTx">
  <p:cSld name="VERTICAL_TITLE_AND_VERTICAL_TEXT">
    <p:spTree>
      <p:nvGrpSpPr>
        <p:cNvPr id="1" name="Shape 75"/>
        <p:cNvGrpSpPr/>
        <p:nvPr/>
      </p:nvGrpSpPr>
      <p:grpSpPr>
        <a:xfrm>
          <a:off x="0" y="0"/>
          <a:ext cx="0" cy="0"/>
          <a:chOff x="0" y="0"/>
          <a:chExt cx="0" cy="0"/>
        </a:xfrm>
      </p:grpSpPr>
      <p:sp>
        <p:nvSpPr>
          <p:cNvPr id="76" name="Google Shape;76;p13"/>
          <p:cNvSpPr txBox="1">
            <a:spLocks noGrp="1"/>
          </p:cNvSpPr>
          <p:nvPr>
            <p:ph type="title"/>
          </p:nvPr>
        </p:nvSpPr>
        <p:spPr>
          <a:xfrm rot="5400000">
            <a:off x="5463750" y="1371629"/>
            <a:ext cx="4388700" cy="20574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3"/>
          <p:cNvSpPr txBox="1">
            <a:spLocks noGrp="1"/>
          </p:cNvSpPr>
          <p:nvPr>
            <p:ph type="body" idx="1"/>
          </p:nvPr>
        </p:nvSpPr>
        <p:spPr>
          <a:xfrm rot="5400000">
            <a:off x="1272750" y="-609571"/>
            <a:ext cx="4388700" cy="6019800"/>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8" name="Google Shape;78;p1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9" name="Google Shape;79;p1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0" name="Google Shape;80;p1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1"/>
        <p:cNvGrpSpPr/>
        <p:nvPr/>
      </p:nvGrpSpPr>
      <p:grpSpPr>
        <a:xfrm>
          <a:off x="0" y="0"/>
          <a:ext cx="0" cy="0"/>
          <a:chOff x="0" y="0"/>
          <a:chExt cx="0" cy="0"/>
        </a:xfrm>
      </p:grpSpPr>
      <p:sp>
        <p:nvSpPr>
          <p:cNvPr id="82" name="Google Shape;82;p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83" name="Google Shape;83;p1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4" name="Google Shape;8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标题和内容">
  <p:cSld name="标题和内容">
    <p:spTree>
      <p:nvGrpSpPr>
        <p:cNvPr id="1" name="Shape 14"/>
        <p:cNvGrpSpPr/>
        <p:nvPr/>
      </p:nvGrpSpPr>
      <p:grpSpPr>
        <a:xfrm>
          <a:off x="0" y="0"/>
          <a:ext cx="0" cy="0"/>
          <a:chOff x="0" y="0"/>
          <a:chExt cx="0" cy="0"/>
        </a:xfrm>
      </p:grpSpPr>
      <p:grpSp>
        <p:nvGrpSpPr>
          <p:cNvPr id="15" name="Google Shape;15;p3"/>
          <p:cNvGrpSpPr/>
          <p:nvPr/>
        </p:nvGrpSpPr>
        <p:grpSpPr>
          <a:xfrm>
            <a:off x="0" y="-1538"/>
            <a:ext cx="9150626" cy="384314"/>
            <a:chOff x="0" y="171213"/>
            <a:chExt cx="9150626" cy="384314"/>
          </a:xfrm>
        </p:grpSpPr>
        <p:sp>
          <p:nvSpPr>
            <p:cNvPr id="16" name="Google Shape;16;p3"/>
            <p:cNvSpPr/>
            <p:nvPr/>
          </p:nvSpPr>
          <p:spPr>
            <a:xfrm>
              <a:off x="0" y="171213"/>
              <a:ext cx="7546111" cy="384314"/>
            </a:xfrm>
            <a:custGeom>
              <a:avLst/>
              <a:gdLst/>
              <a:ahLst/>
              <a:cxnLst/>
              <a:rect l="l" t="t" r="r" b="b"/>
              <a:pathLst>
                <a:path w="5357" h="822" extrusionOk="0">
                  <a:moveTo>
                    <a:pt x="0" y="0"/>
                  </a:moveTo>
                  <a:lnTo>
                    <a:pt x="5357" y="0"/>
                  </a:lnTo>
                  <a:lnTo>
                    <a:pt x="5357" y="822"/>
                  </a:lnTo>
                  <a:lnTo>
                    <a:pt x="0" y="822"/>
                  </a:lnTo>
                  <a:lnTo>
                    <a:pt x="0" y="0"/>
                  </a:lnTo>
                  <a:lnTo>
                    <a:pt x="0" y="0"/>
                  </a:lnTo>
                  <a:close/>
                </a:path>
              </a:pathLst>
            </a:custGeom>
            <a:solidFill>
              <a:srgbClr val="E84A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 name="Google Shape;17;p3"/>
            <p:cNvSpPr/>
            <p:nvPr/>
          </p:nvSpPr>
          <p:spPr>
            <a:xfrm>
              <a:off x="7546116" y="171213"/>
              <a:ext cx="1604510" cy="384314"/>
            </a:xfrm>
            <a:custGeom>
              <a:avLst/>
              <a:gdLst/>
              <a:ahLst/>
              <a:cxnLst/>
              <a:rect l="l" t="t" r="r" b="b"/>
              <a:pathLst>
                <a:path w="938" h="822" extrusionOk="0">
                  <a:moveTo>
                    <a:pt x="0" y="0"/>
                  </a:moveTo>
                  <a:lnTo>
                    <a:pt x="938" y="0"/>
                  </a:lnTo>
                  <a:lnTo>
                    <a:pt x="938" y="822"/>
                  </a:lnTo>
                  <a:lnTo>
                    <a:pt x="0" y="822"/>
                  </a:lnTo>
                  <a:lnTo>
                    <a:pt x="0" y="0"/>
                  </a:lnTo>
                  <a:lnTo>
                    <a:pt x="0" y="0"/>
                  </a:lnTo>
                  <a:close/>
                </a:path>
              </a:pathLst>
            </a:custGeom>
            <a:solidFill>
              <a:srgbClr val="5CB5C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8" name="Google Shape;18;p3"/>
          <p:cNvGrpSpPr/>
          <p:nvPr/>
        </p:nvGrpSpPr>
        <p:grpSpPr>
          <a:xfrm>
            <a:off x="7665405" y="4760381"/>
            <a:ext cx="1226029" cy="296100"/>
            <a:chOff x="7665405" y="4760381"/>
            <a:chExt cx="1226029" cy="296100"/>
          </a:xfrm>
        </p:grpSpPr>
        <p:grpSp>
          <p:nvGrpSpPr>
            <p:cNvPr id="19" name="Google Shape;19;p3"/>
            <p:cNvGrpSpPr/>
            <p:nvPr/>
          </p:nvGrpSpPr>
          <p:grpSpPr>
            <a:xfrm>
              <a:off x="8690412" y="4810722"/>
              <a:ext cx="201022" cy="201022"/>
              <a:chOff x="-5821363" y="4260850"/>
              <a:chExt cx="1368426" cy="1368426"/>
            </a:xfrm>
          </p:grpSpPr>
          <p:sp>
            <p:nvSpPr>
              <p:cNvPr id="20" name="Google Shape;20;p3"/>
              <p:cNvSpPr/>
              <p:nvPr/>
            </p:nvSpPr>
            <p:spPr>
              <a:xfrm flipH="1">
                <a:off x="-5821363" y="4260850"/>
                <a:ext cx="1368426" cy="1368426"/>
              </a:xfrm>
              <a:custGeom>
                <a:avLst/>
                <a:gdLst/>
                <a:ahLst/>
                <a:cxnLst/>
                <a:rect l="l" t="t" r="r" b="b"/>
                <a:pathLst>
                  <a:path w="528" h="528" extrusionOk="0">
                    <a:moveTo>
                      <a:pt x="528" y="488"/>
                    </a:moveTo>
                    <a:cubicBezTo>
                      <a:pt x="528" y="510"/>
                      <a:pt x="510" y="528"/>
                      <a:pt x="488" y="528"/>
                    </a:cubicBezTo>
                    <a:cubicBezTo>
                      <a:pt x="40" y="528"/>
                      <a:pt x="40" y="528"/>
                      <a:pt x="40" y="528"/>
                    </a:cubicBezTo>
                    <a:cubicBezTo>
                      <a:pt x="18" y="528"/>
                      <a:pt x="0" y="510"/>
                      <a:pt x="0" y="488"/>
                    </a:cubicBezTo>
                    <a:cubicBezTo>
                      <a:pt x="0" y="40"/>
                      <a:pt x="0" y="40"/>
                      <a:pt x="0" y="40"/>
                    </a:cubicBezTo>
                    <a:cubicBezTo>
                      <a:pt x="0" y="18"/>
                      <a:pt x="18" y="0"/>
                      <a:pt x="40" y="0"/>
                    </a:cubicBezTo>
                    <a:cubicBezTo>
                      <a:pt x="488" y="0"/>
                      <a:pt x="488" y="0"/>
                      <a:pt x="488" y="0"/>
                    </a:cubicBezTo>
                    <a:cubicBezTo>
                      <a:pt x="510" y="0"/>
                      <a:pt x="528" y="18"/>
                      <a:pt x="528" y="40"/>
                    </a:cubicBezTo>
                    <a:cubicBezTo>
                      <a:pt x="528" y="488"/>
                      <a:pt x="528" y="488"/>
                      <a:pt x="528" y="488"/>
                    </a:cubicBezTo>
                  </a:path>
                </a:pathLst>
              </a:cu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Arial"/>
                  <a:buNone/>
                </a:pPr>
                <a:endParaRPr sz="2400" b="0" i="0" u="none" strike="noStrike" cap="none">
                  <a:solidFill>
                    <a:srgbClr val="FFFFFF"/>
                  </a:solidFill>
                  <a:latin typeface="Microsoft Yahei"/>
                  <a:ea typeface="Microsoft Yahei"/>
                  <a:cs typeface="Microsoft Yahei"/>
                  <a:sym typeface="Microsoft Yahei"/>
                </a:endParaRPr>
              </a:p>
            </p:txBody>
          </p:sp>
          <p:sp>
            <p:nvSpPr>
              <p:cNvPr id="21" name="Google Shape;21;p3"/>
              <p:cNvSpPr/>
              <p:nvPr/>
            </p:nvSpPr>
            <p:spPr>
              <a:xfrm flipH="1">
                <a:off x="-5334001" y="4591050"/>
                <a:ext cx="881063" cy="1038225"/>
              </a:xfrm>
              <a:custGeom>
                <a:avLst/>
                <a:gdLst/>
                <a:ahLst/>
                <a:cxnLst/>
                <a:rect l="l" t="t" r="r" b="b"/>
                <a:pathLst>
                  <a:path w="340" h="401" extrusionOk="0">
                    <a:moveTo>
                      <a:pt x="270" y="0"/>
                    </a:moveTo>
                    <a:cubicBezTo>
                      <a:pt x="204" y="16"/>
                      <a:pt x="204" y="16"/>
                      <a:pt x="204" y="16"/>
                    </a:cubicBezTo>
                    <a:cubicBezTo>
                      <a:pt x="0" y="220"/>
                      <a:pt x="0" y="220"/>
                      <a:pt x="0" y="220"/>
                    </a:cubicBezTo>
                    <a:cubicBezTo>
                      <a:pt x="0" y="361"/>
                      <a:pt x="0" y="361"/>
                      <a:pt x="0" y="361"/>
                    </a:cubicBezTo>
                    <a:cubicBezTo>
                      <a:pt x="0" y="383"/>
                      <a:pt x="18" y="401"/>
                      <a:pt x="40" y="401"/>
                    </a:cubicBezTo>
                    <a:cubicBezTo>
                      <a:pt x="141" y="401"/>
                      <a:pt x="141" y="401"/>
                      <a:pt x="141" y="401"/>
                    </a:cubicBezTo>
                    <a:cubicBezTo>
                      <a:pt x="317" y="226"/>
                      <a:pt x="317" y="226"/>
                      <a:pt x="317" y="226"/>
                    </a:cubicBezTo>
                    <a:cubicBezTo>
                      <a:pt x="272" y="142"/>
                      <a:pt x="272" y="142"/>
                      <a:pt x="272" y="142"/>
                    </a:cubicBezTo>
                    <a:cubicBezTo>
                      <a:pt x="340" y="73"/>
                      <a:pt x="340" y="73"/>
                      <a:pt x="340" y="73"/>
                    </a:cubicBezTo>
                    <a:cubicBezTo>
                      <a:pt x="270" y="0"/>
                      <a:pt x="270" y="0"/>
                      <a:pt x="270" y="0"/>
                    </a:cubicBezTo>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22" name="Google Shape;22;p3"/>
              <p:cNvSpPr/>
              <p:nvPr/>
            </p:nvSpPr>
            <p:spPr>
              <a:xfrm flipH="1">
                <a:off x="-5334001" y="4572000"/>
                <a:ext cx="414338" cy="207963"/>
              </a:xfrm>
              <a:custGeom>
                <a:avLst/>
                <a:gdLst/>
                <a:ahLst/>
                <a:cxnLst/>
                <a:rect l="l" t="t" r="r" b="b"/>
                <a:pathLst>
                  <a:path w="160" h="80" extrusionOk="0">
                    <a:moveTo>
                      <a:pt x="48" y="56"/>
                    </a:moveTo>
                    <a:cubicBezTo>
                      <a:pt x="48" y="38"/>
                      <a:pt x="62" y="24"/>
                      <a:pt x="80" y="24"/>
                    </a:cubicBezTo>
                    <a:cubicBezTo>
                      <a:pt x="98" y="24"/>
                      <a:pt x="112" y="38"/>
                      <a:pt x="112" y="56"/>
                    </a:cubicBezTo>
                    <a:cubicBezTo>
                      <a:pt x="112" y="80"/>
                      <a:pt x="112" y="80"/>
                      <a:pt x="112" y="80"/>
                    </a:cubicBezTo>
                    <a:cubicBezTo>
                      <a:pt x="160" y="80"/>
                      <a:pt x="160" y="80"/>
                      <a:pt x="160" y="80"/>
                    </a:cubicBezTo>
                    <a:cubicBezTo>
                      <a:pt x="158" y="64"/>
                      <a:pt x="158" y="64"/>
                      <a:pt x="158" y="64"/>
                    </a:cubicBezTo>
                    <a:cubicBezTo>
                      <a:pt x="151" y="28"/>
                      <a:pt x="119" y="0"/>
                      <a:pt x="80" y="0"/>
                    </a:cubicBezTo>
                    <a:cubicBezTo>
                      <a:pt x="41" y="0"/>
                      <a:pt x="9" y="28"/>
                      <a:pt x="2" y="64"/>
                    </a:cubicBezTo>
                    <a:cubicBezTo>
                      <a:pt x="0" y="80"/>
                      <a:pt x="0" y="80"/>
                      <a:pt x="0" y="80"/>
                    </a:cubicBezTo>
                    <a:cubicBezTo>
                      <a:pt x="48" y="80"/>
                      <a:pt x="48" y="80"/>
                      <a:pt x="48" y="80"/>
                    </a:cubicBezTo>
                    <a:lnTo>
                      <a:pt x="48" y="5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 name="Google Shape;23;p3"/>
              <p:cNvSpPr/>
              <p:nvPr/>
            </p:nvSpPr>
            <p:spPr>
              <a:xfrm flipH="1">
                <a:off x="-5334001" y="4821238"/>
                <a:ext cx="414338" cy="414338"/>
              </a:xfrm>
              <a:custGeom>
                <a:avLst/>
                <a:gdLst/>
                <a:ahLst/>
                <a:cxnLst/>
                <a:rect l="l" t="t" r="r" b="b"/>
                <a:pathLst>
                  <a:path w="160" h="160" extrusionOk="0">
                    <a:moveTo>
                      <a:pt x="108" y="0"/>
                    </a:moveTo>
                    <a:cubicBezTo>
                      <a:pt x="106" y="3"/>
                      <a:pt x="103" y="6"/>
                      <a:pt x="100" y="8"/>
                    </a:cubicBezTo>
                    <a:cubicBezTo>
                      <a:pt x="100" y="9"/>
                      <a:pt x="100" y="9"/>
                      <a:pt x="99" y="10"/>
                    </a:cubicBezTo>
                    <a:cubicBezTo>
                      <a:pt x="98" y="10"/>
                      <a:pt x="98" y="11"/>
                      <a:pt x="97" y="11"/>
                    </a:cubicBezTo>
                    <a:cubicBezTo>
                      <a:pt x="96" y="12"/>
                      <a:pt x="95" y="12"/>
                      <a:pt x="94" y="13"/>
                    </a:cubicBezTo>
                    <a:cubicBezTo>
                      <a:pt x="93" y="13"/>
                      <a:pt x="92" y="13"/>
                      <a:pt x="92" y="14"/>
                    </a:cubicBezTo>
                    <a:cubicBezTo>
                      <a:pt x="90" y="14"/>
                      <a:pt x="89" y="15"/>
                      <a:pt x="87" y="15"/>
                    </a:cubicBezTo>
                    <a:cubicBezTo>
                      <a:pt x="87" y="15"/>
                      <a:pt x="86" y="15"/>
                      <a:pt x="86" y="15"/>
                    </a:cubicBezTo>
                    <a:cubicBezTo>
                      <a:pt x="84" y="16"/>
                      <a:pt x="82" y="16"/>
                      <a:pt x="80" y="16"/>
                    </a:cubicBezTo>
                    <a:cubicBezTo>
                      <a:pt x="78" y="16"/>
                      <a:pt x="76" y="16"/>
                      <a:pt x="74" y="15"/>
                    </a:cubicBezTo>
                    <a:cubicBezTo>
                      <a:pt x="74" y="15"/>
                      <a:pt x="73" y="15"/>
                      <a:pt x="73" y="15"/>
                    </a:cubicBezTo>
                    <a:cubicBezTo>
                      <a:pt x="71" y="15"/>
                      <a:pt x="70" y="14"/>
                      <a:pt x="68" y="14"/>
                    </a:cubicBezTo>
                    <a:cubicBezTo>
                      <a:pt x="68" y="13"/>
                      <a:pt x="67" y="13"/>
                      <a:pt x="66" y="13"/>
                    </a:cubicBezTo>
                    <a:cubicBezTo>
                      <a:pt x="65" y="12"/>
                      <a:pt x="64" y="12"/>
                      <a:pt x="63" y="11"/>
                    </a:cubicBezTo>
                    <a:cubicBezTo>
                      <a:pt x="62" y="11"/>
                      <a:pt x="62" y="10"/>
                      <a:pt x="61" y="10"/>
                    </a:cubicBezTo>
                    <a:cubicBezTo>
                      <a:pt x="60" y="9"/>
                      <a:pt x="60" y="9"/>
                      <a:pt x="60" y="8"/>
                    </a:cubicBezTo>
                    <a:cubicBezTo>
                      <a:pt x="57" y="6"/>
                      <a:pt x="54" y="3"/>
                      <a:pt x="52" y="0"/>
                    </a:cubicBezTo>
                    <a:cubicBezTo>
                      <a:pt x="48" y="0"/>
                      <a:pt x="48" y="0"/>
                      <a:pt x="48" y="0"/>
                    </a:cubicBezTo>
                    <a:cubicBezTo>
                      <a:pt x="0" y="0"/>
                      <a:pt x="0" y="0"/>
                      <a:pt x="0" y="0"/>
                    </a:cubicBezTo>
                    <a:cubicBezTo>
                      <a:pt x="0" y="81"/>
                      <a:pt x="0" y="81"/>
                      <a:pt x="0" y="81"/>
                    </a:cubicBezTo>
                    <a:cubicBezTo>
                      <a:pt x="0" y="124"/>
                      <a:pt x="36" y="160"/>
                      <a:pt x="80" y="160"/>
                    </a:cubicBezTo>
                    <a:cubicBezTo>
                      <a:pt x="124" y="160"/>
                      <a:pt x="160" y="124"/>
                      <a:pt x="160" y="81"/>
                    </a:cubicBezTo>
                    <a:cubicBezTo>
                      <a:pt x="160" y="0"/>
                      <a:pt x="160" y="0"/>
                      <a:pt x="160" y="0"/>
                    </a:cubicBezTo>
                    <a:cubicBezTo>
                      <a:pt x="112" y="0"/>
                      <a:pt x="112" y="0"/>
                      <a:pt x="112" y="0"/>
                    </a:cubicBezTo>
                    <a:lnTo>
                      <a:pt x="108"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 name="Google Shape;24;p3"/>
              <p:cNvSpPr/>
              <p:nvPr/>
            </p:nvSpPr>
            <p:spPr>
              <a:xfrm flipH="1">
                <a:off x="-5168901" y="4675188"/>
                <a:ext cx="84138" cy="146050"/>
              </a:xfrm>
              <a:custGeom>
                <a:avLst/>
                <a:gdLst/>
                <a:ahLst/>
                <a:cxnLst/>
                <a:rect l="l" t="t" r="r" b="b"/>
                <a:pathLst>
                  <a:path w="32" h="56" extrusionOk="0">
                    <a:moveTo>
                      <a:pt x="0" y="16"/>
                    </a:moveTo>
                    <a:cubicBezTo>
                      <a:pt x="0" y="40"/>
                      <a:pt x="0" y="40"/>
                      <a:pt x="0" y="40"/>
                    </a:cubicBezTo>
                    <a:cubicBezTo>
                      <a:pt x="0" y="43"/>
                      <a:pt x="1" y="45"/>
                      <a:pt x="2" y="48"/>
                    </a:cubicBezTo>
                    <a:cubicBezTo>
                      <a:pt x="2" y="48"/>
                      <a:pt x="2" y="48"/>
                      <a:pt x="2" y="48"/>
                    </a:cubicBezTo>
                    <a:cubicBezTo>
                      <a:pt x="4" y="50"/>
                      <a:pt x="6" y="52"/>
                      <a:pt x="8" y="54"/>
                    </a:cubicBezTo>
                    <a:cubicBezTo>
                      <a:pt x="8" y="54"/>
                      <a:pt x="8" y="54"/>
                      <a:pt x="8" y="54"/>
                    </a:cubicBezTo>
                    <a:cubicBezTo>
                      <a:pt x="9" y="54"/>
                      <a:pt x="10" y="55"/>
                      <a:pt x="11" y="55"/>
                    </a:cubicBezTo>
                    <a:cubicBezTo>
                      <a:pt x="12" y="55"/>
                      <a:pt x="12" y="55"/>
                      <a:pt x="12" y="55"/>
                    </a:cubicBezTo>
                    <a:cubicBezTo>
                      <a:pt x="13" y="56"/>
                      <a:pt x="15" y="56"/>
                      <a:pt x="16" y="56"/>
                    </a:cubicBezTo>
                    <a:cubicBezTo>
                      <a:pt x="17" y="56"/>
                      <a:pt x="19" y="56"/>
                      <a:pt x="20" y="55"/>
                    </a:cubicBezTo>
                    <a:cubicBezTo>
                      <a:pt x="21" y="55"/>
                      <a:pt x="21" y="55"/>
                      <a:pt x="21" y="55"/>
                    </a:cubicBezTo>
                    <a:cubicBezTo>
                      <a:pt x="22" y="55"/>
                      <a:pt x="23" y="54"/>
                      <a:pt x="24" y="54"/>
                    </a:cubicBezTo>
                    <a:cubicBezTo>
                      <a:pt x="24" y="54"/>
                      <a:pt x="24" y="54"/>
                      <a:pt x="24" y="54"/>
                    </a:cubicBezTo>
                    <a:cubicBezTo>
                      <a:pt x="26" y="52"/>
                      <a:pt x="28" y="50"/>
                      <a:pt x="30" y="48"/>
                    </a:cubicBezTo>
                    <a:cubicBezTo>
                      <a:pt x="30" y="48"/>
                      <a:pt x="30" y="48"/>
                      <a:pt x="30" y="48"/>
                    </a:cubicBezTo>
                    <a:cubicBezTo>
                      <a:pt x="31" y="45"/>
                      <a:pt x="32" y="43"/>
                      <a:pt x="32" y="40"/>
                    </a:cubicBezTo>
                    <a:cubicBezTo>
                      <a:pt x="32" y="16"/>
                      <a:pt x="32" y="16"/>
                      <a:pt x="32" y="16"/>
                    </a:cubicBezTo>
                    <a:cubicBezTo>
                      <a:pt x="32" y="7"/>
                      <a:pt x="25" y="0"/>
                      <a:pt x="16" y="0"/>
                    </a:cubicBezTo>
                    <a:cubicBezTo>
                      <a:pt x="7" y="0"/>
                      <a:pt x="0" y="7"/>
                      <a:pt x="0" y="1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25" name="Google Shape;25;p3"/>
            <p:cNvSpPr/>
            <p:nvPr/>
          </p:nvSpPr>
          <p:spPr>
            <a:xfrm>
              <a:off x="7665405" y="4760381"/>
              <a:ext cx="1048800" cy="296100"/>
            </a:xfrm>
            <a:prstGeom prst="rect">
              <a:avLst/>
            </a:prstGeom>
            <a:noFill/>
            <a:ln>
              <a:noFill/>
            </a:ln>
          </p:spPr>
          <p:txBody>
            <a:bodyPr spcFirstLastPara="1" wrap="square" lIns="91425" tIns="45700" rIns="91425" bIns="45700" anchor="t" anchorCtr="0">
              <a:noAutofit/>
            </a:bodyPr>
            <a:lstStyle/>
            <a:p>
              <a:pPr marL="0" marR="0" lvl="0" indent="0" algn="r" rtl="0">
                <a:lnSpc>
                  <a:spcPct val="150000"/>
                </a:lnSpc>
                <a:spcBef>
                  <a:spcPts val="0"/>
                </a:spcBef>
                <a:spcAft>
                  <a:spcPts val="0"/>
                </a:spcAft>
                <a:buNone/>
              </a:pPr>
              <a:r>
                <a:rPr lang="zh-TW" sz="1000">
                  <a:solidFill>
                    <a:srgbClr val="3F3F3F"/>
                  </a:solidFill>
                  <a:latin typeface="Microsoft Yahei"/>
                  <a:ea typeface="Microsoft Yahei"/>
                  <a:cs typeface="Microsoft Yahei"/>
                  <a:sym typeface="Microsoft Yahei"/>
                </a:rPr>
                <a:t>www.pptfly.cn</a:t>
              </a:r>
              <a:endParaRPr sz="1000">
                <a:solidFill>
                  <a:srgbClr val="3F3F3F"/>
                </a:solidFill>
                <a:latin typeface="Microsoft Yahei"/>
                <a:ea typeface="Microsoft Yahei"/>
                <a:cs typeface="Microsoft Yahei"/>
                <a:sym typeface="Microsoft Yahei"/>
              </a:endParaRPr>
            </a:p>
          </p:txBody>
        </p:sp>
      </p:grpSp>
      <p:sp>
        <p:nvSpPr>
          <p:cNvPr id="26" name="Google Shape;26;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标题和内容">
  <p:cSld name="1_标题和内容">
    <p:spTree>
      <p:nvGrpSpPr>
        <p:cNvPr id="1" name="Shape 27"/>
        <p:cNvGrpSpPr/>
        <p:nvPr/>
      </p:nvGrpSpPr>
      <p:grpSpPr>
        <a:xfrm>
          <a:off x="0" y="0"/>
          <a:ext cx="0" cy="0"/>
          <a:chOff x="0" y="0"/>
          <a:chExt cx="0" cy="0"/>
        </a:xfrm>
      </p:grpSpPr>
      <p:sp>
        <p:nvSpPr>
          <p:cNvPr id="28" name="Google Shape;28;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标题幻灯片">
  <p:cSld name="标题幻灯片">
    <p:spTree>
      <p:nvGrpSpPr>
        <p:cNvPr id="1" name="Shape 29"/>
        <p:cNvGrpSpPr/>
        <p:nvPr/>
      </p:nvGrpSpPr>
      <p:grpSpPr>
        <a:xfrm>
          <a:off x="0" y="0"/>
          <a:ext cx="0" cy="0"/>
          <a:chOff x="0" y="0"/>
          <a:chExt cx="0" cy="0"/>
        </a:xfrm>
      </p:grpSpPr>
      <p:sp>
        <p:nvSpPr>
          <p:cNvPr id="30" name="Google Shape;30;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节标题">
  <p:cSld name="节标题">
    <p:spTree>
      <p:nvGrpSpPr>
        <p:cNvPr id="1" name="Shape 31"/>
        <p:cNvGrpSpPr/>
        <p:nvPr/>
      </p:nvGrpSpPr>
      <p:grpSpPr>
        <a:xfrm>
          <a:off x="0" y="0"/>
          <a:ext cx="0" cy="0"/>
          <a:chOff x="0" y="0"/>
          <a:chExt cx="0" cy="0"/>
        </a:xfrm>
      </p:grpSpPr>
      <p:sp>
        <p:nvSpPr>
          <p:cNvPr id="32" name="Google Shape;32;p6"/>
          <p:cNvSpPr/>
          <p:nvPr/>
        </p:nvSpPr>
        <p:spPr>
          <a:xfrm>
            <a:off x="0" y="-1538"/>
            <a:ext cx="4714591" cy="5145038"/>
          </a:xfrm>
          <a:custGeom>
            <a:avLst/>
            <a:gdLst/>
            <a:ahLst/>
            <a:cxnLst/>
            <a:rect l="l" t="t" r="r" b="b"/>
            <a:pathLst>
              <a:path w="4714591" h="5145038" extrusionOk="0">
                <a:moveTo>
                  <a:pt x="0" y="0"/>
                </a:moveTo>
                <a:lnTo>
                  <a:pt x="4499992" y="0"/>
                </a:lnTo>
                <a:lnTo>
                  <a:pt x="4499992" y="2357920"/>
                </a:lnTo>
                <a:lnTo>
                  <a:pt x="4714591" y="2572519"/>
                </a:lnTo>
                <a:lnTo>
                  <a:pt x="4499992" y="2787118"/>
                </a:lnTo>
                <a:lnTo>
                  <a:pt x="4499992" y="5145038"/>
                </a:lnTo>
                <a:lnTo>
                  <a:pt x="0" y="5145038"/>
                </a:lnTo>
                <a:close/>
              </a:path>
            </a:pathLst>
          </a:custGeom>
          <a:solidFill>
            <a:srgbClr val="E84A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3" name="Google Shape;33;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6" name="Google Shape;36;p7"/>
          <p:cNvSpPr txBox="1">
            <a:spLocks noGrp="1"/>
          </p:cNvSpPr>
          <p:nvPr>
            <p:ph type="body" idx="1"/>
          </p:nvPr>
        </p:nvSpPr>
        <p:spPr>
          <a:xfrm>
            <a:off x="457200" y="1200151"/>
            <a:ext cx="4038600" cy="3394500"/>
          </a:xfrm>
          <a:prstGeom prst="rect">
            <a:avLst/>
          </a:prstGeom>
          <a:noFill/>
          <a:ln>
            <a:noFill/>
          </a:ln>
        </p:spPr>
        <p:txBody>
          <a:bodyPr spcFirstLastPara="1" wrap="square" lIns="91425" tIns="45700" rIns="91425" bIns="45700" anchor="t" anchorCtr="0">
            <a:noAutofit/>
          </a:bodyPr>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7" name="Google Shape;37;p7"/>
          <p:cNvSpPr txBox="1">
            <a:spLocks noGrp="1"/>
          </p:cNvSpPr>
          <p:nvPr>
            <p:ph type="body" idx="2"/>
          </p:nvPr>
        </p:nvSpPr>
        <p:spPr>
          <a:xfrm>
            <a:off x="4648200" y="1200151"/>
            <a:ext cx="4038600" cy="3394500"/>
          </a:xfrm>
          <a:prstGeom prst="rect">
            <a:avLst/>
          </a:prstGeom>
          <a:noFill/>
          <a:ln>
            <a:noFill/>
          </a:ln>
        </p:spPr>
        <p:txBody>
          <a:bodyPr spcFirstLastPara="1" wrap="square" lIns="91425" tIns="45700" rIns="91425" bIns="45700" anchor="t" anchorCtr="0">
            <a:noAutofit/>
          </a:bodyPr>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8" name="Google Shape;38;p7"/>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9" name="Google Shape;39;p7"/>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0" name="Google Shape;40;p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8"/>
          <p:cNvSpPr txBox="1">
            <a:spLocks noGrp="1"/>
          </p:cNvSpPr>
          <p:nvPr>
            <p:ph type="body" idx="1"/>
          </p:nvPr>
        </p:nvSpPr>
        <p:spPr>
          <a:xfrm>
            <a:off x="457200" y="1151335"/>
            <a:ext cx="4040100" cy="479700"/>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8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44" name="Google Shape;44;p8"/>
          <p:cNvSpPr txBox="1">
            <a:spLocks noGrp="1"/>
          </p:cNvSpPr>
          <p:nvPr>
            <p:ph type="body" idx="2"/>
          </p:nvPr>
        </p:nvSpPr>
        <p:spPr>
          <a:xfrm>
            <a:off x="457200" y="1631156"/>
            <a:ext cx="4040100" cy="2963400"/>
          </a:xfrm>
          <a:prstGeom prst="rect">
            <a:avLst/>
          </a:prstGeom>
          <a:noFill/>
          <a:ln>
            <a:noFill/>
          </a:ln>
        </p:spPr>
        <p:txBody>
          <a:bodyPr spcFirstLastPara="1" wrap="square" lIns="91425" tIns="45700" rIns="91425" bIns="45700" anchor="t" anchorCtr="0">
            <a:no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45" name="Google Shape;45;p8"/>
          <p:cNvSpPr txBox="1">
            <a:spLocks noGrp="1"/>
          </p:cNvSpPr>
          <p:nvPr>
            <p:ph type="body" idx="3"/>
          </p:nvPr>
        </p:nvSpPr>
        <p:spPr>
          <a:xfrm>
            <a:off x="4645026" y="1151335"/>
            <a:ext cx="4041900" cy="479700"/>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8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46" name="Google Shape;46;p8"/>
          <p:cNvSpPr txBox="1">
            <a:spLocks noGrp="1"/>
          </p:cNvSpPr>
          <p:nvPr>
            <p:ph type="body" idx="4"/>
          </p:nvPr>
        </p:nvSpPr>
        <p:spPr>
          <a:xfrm>
            <a:off x="4645026" y="1631156"/>
            <a:ext cx="4041900" cy="2963400"/>
          </a:xfrm>
          <a:prstGeom prst="rect">
            <a:avLst/>
          </a:prstGeom>
          <a:noFill/>
          <a:ln>
            <a:noFill/>
          </a:ln>
        </p:spPr>
        <p:txBody>
          <a:bodyPr spcFirstLastPara="1" wrap="square" lIns="91425" tIns="45700" rIns="91425" bIns="45700" anchor="t" anchorCtr="0">
            <a:no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47" name="Google Shape;47;p8"/>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8" name="Google Shape;48;p8"/>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9" name="Google Shape;49;p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9"/>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3" name="Google Shape;53;p9"/>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4" name="Google Shape;54;p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55"/>
        <p:cNvGrpSpPr/>
        <p:nvPr/>
      </p:nvGrpSpPr>
      <p:grpSpPr>
        <a:xfrm>
          <a:off x="0" y="0"/>
          <a:ext cx="0" cy="0"/>
          <a:chOff x="0" y="0"/>
          <a:chExt cx="0" cy="0"/>
        </a:xfrm>
      </p:grpSpPr>
      <p:sp>
        <p:nvSpPr>
          <p:cNvPr id="56" name="Google Shape;56;p10"/>
          <p:cNvSpPr txBox="1">
            <a:spLocks noGrp="1"/>
          </p:cNvSpPr>
          <p:nvPr>
            <p:ph type="title"/>
          </p:nvPr>
        </p:nvSpPr>
        <p:spPr>
          <a:xfrm>
            <a:off x="457201" y="204787"/>
            <a:ext cx="3008400" cy="8715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7" name="Google Shape;57;p10"/>
          <p:cNvSpPr txBox="1">
            <a:spLocks noGrp="1"/>
          </p:cNvSpPr>
          <p:nvPr>
            <p:ph type="body" idx="1"/>
          </p:nvPr>
        </p:nvSpPr>
        <p:spPr>
          <a:xfrm>
            <a:off x="3575050" y="204788"/>
            <a:ext cx="5111700" cy="4389900"/>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8" name="Google Shape;58;p10"/>
          <p:cNvSpPr txBox="1">
            <a:spLocks noGrp="1"/>
          </p:cNvSpPr>
          <p:nvPr>
            <p:ph type="body" idx="2"/>
          </p:nvPr>
        </p:nvSpPr>
        <p:spPr>
          <a:xfrm>
            <a:off x="457201" y="1076326"/>
            <a:ext cx="3008400" cy="35184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1371600" marR="0" lvl="2" indent="-228600" algn="l" rtl="0">
              <a:spcBef>
                <a:spcPts val="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3pPr>
            <a:lvl4pPr marL="1828800" marR="0" lvl="3"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4pPr>
            <a:lvl5pPr marL="2286000" marR="0" lvl="4"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5pPr>
            <a:lvl6pPr marL="2743200" marR="0" lvl="5"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6pPr>
            <a:lvl7pPr marL="3200400" marR="0" lvl="6"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7pPr>
            <a:lvl8pPr marL="3657600" marR="0" lvl="7"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8pPr>
            <a:lvl9pPr marL="4114800" marR="0" lvl="8"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9pPr>
          </a:lstStyle>
          <a:p>
            <a:endParaRPr/>
          </a:p>
        </p:txBody>
      </p:sp>
      <p:sp>
        <p:nvSpPr>
          <p:cNvPr id="59" name="Google Shape;59;p10"/>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0" name="Google Shape;60;p10"/>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1" name="Google Shape;61;p1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2" y="-1630"/>
            <a:ext cx="9167003" cy="5144930"/>
            <a:chOff x="-31829" y="-59391"/>
            <a:chExt cx="9199200" cy="5163000"/>
          </a:xfrm>
        </p:grpSpPr>
        <p:pic>
          <p:nvPicPr>
            <p:cNvPr id="7" name="Google Shape;7;p1" descr="C:\Documents and Settings\Administrator\桌面\素材CNN sccnn.com 388XXC2.jpg"/>
            <p:cNvPicPr preferRelativeResize="0"/>
            <p:nvPr/>
          </p:nvPicPr>
          <p:blipFill rotWithShape="1">
            <a:blip r:embed="rId15">
              <a:alphaModFix/>
            </a:blip>
            <a:srcRect l="1215" t="14693" b="858"/>
            <a:stretch/>
          </p:blipFill>
          <p:spPr>
            <a:xfrm>
              <a:off x="-28575" y="-12907"/>
              <a:ext cx="9172576" cy="5116514"/>
            </a:xfrm>
            <a:prstGeom prst="rect">
              <a:avLst/>
            </a:prstGeom>
            <a:noFill/>
            <a:ln>
              <a:noFill/>
            </a:ln>
          </p:spPr>
        </p:pic>
        <p:sp>
          <p:nvSpPr>
            <p:cNvPr id="8" name="Google Shape;8;p1"/>
            <p:cNvSpPr/>
            <p:nvPr/>
          </p:nvSpPr>
          <p:spPr>
            <a:xfrm>
              <a:off x="-31829" y="-59391"/>
              <a:ext cx="9199200" cy="5163000"/>
            </a:xfrm>
            <a:prstGeom prst="rect">
              <a:avLst/>
            </a:prstGeom>
            <a:gradFill>
              <a:gsLst>
                <a:gs pos="0">
                  <a:srgbClr val="F2F2F2">
                    <a:alpha val="0"/>
                  </a:srgbClr>
                </a:gs>
                <a:gs pos="74000">
                  <a:srgbClr val="7F7F7F">
                    <a:alpha val="18823"/>
                  </a:srgbClr>
                </a:gs>
                <a:gs pos="100000">
                  <a:srgbClr val="7F7F7F">
                    <a:alpha val="18823"/>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
        <p:nvSpPr>
          <p:cNvPr id="9" name="Google Shape;9;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5"/>
          <p:cNvSpPr txBox="1">
            <a:spLocks noGrp="1"/>
          </p:cNvSpPr>
          <p:nvPr>
            <p:ph type="ctrTitle"/>
          </p:nvPr>
        </p:nvSpPr>
        <p:spPr>
          <a:xfrm>
            <a:off x="311700" y="688225"/>
            <a:ext cx="8832300" cy="212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TW" sz="3600">
                <a:latin typeface="Times New Roman"/>
                <a:ea typeface="Times New Roman"/>
                <a:cs typeface="Times New Roman"/>
                <a:sym typeface="Times New Roman"/>
              </a:rPr>
              <a:t>A trial of multiple neural networks reflecting the results of COVID-19 CT image processing</a:t>
            </a:r>
            <a:endParaRPr sz="3600">
              <a:latin typeface="Times New Roman"/>
              <a:ea typeface="Times New Roman"/>
              <a:cs typeface="Times New Roman"/>
              <a:sym typeface="Times New Roman"/>
            </a:endParaRPr>
          </a:p>
        </p:txBody>
      </p:sp>
      <p:sp>
        <p:nvSpPr>
          <p:cNvPr id="90" name="Google Shape;90;p15"/>
          <p:cNvSpPr txBox="1">
            <a:spLocks noGrp="1"/>
          </p:cNvSpPr>
          <p:nvPr>
            <p:ph type="subTitle" idx="1"/>
          </p:nvPr>
        </p:nvSpPr>
        <p:spPr>
          <a:xfrm>
            <a:off x="311700" y="3421725"/>
            <a:ext cx="8520600" cy="79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zh-TW" sz="1400">
                <a:latin typeface="Times New Roman"/>
                <a:ea typeface="Times New Roman"/>
                <a:cs typeface="Times New Roman"/>
                <a:sym typeface="Times New Roman"/>
              </a:rPr>
              <a:t>C.-H. Hsia,Professor, Department of Information Engineering, National Yilan University</a:t>
            </a:r>
            <a:endParaRPr sz="140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zh-TW" sz="1400">
                <a:latin typeface="Times New Roman"/>
                <a:ea typeface="Times New Roman"/>
                <a:cs typeface="Times New Roman"/>
                <a:sym typeface="Times New Roman"/>
              </a:rPr>
              <a:t>CHI-JUNG HSIEH  ,Bachelor student, Department of Information Engineering, National Yilan University</a:t>
            </a:r>
            <a:endParaRPr sz="1400">
              <a:latin typeface="Times New Roman"/>
              <a:ea typeface="Times New Roman"/>
              <a:cs typeface="Times New Roman"/>
              <a:sym typeface="Times New Roman"/>
            </a:endParaRPr>
          </a:p>
          <a:p>
            <a:pPr marL="0" lvl="0" indent="0" algn="ctr" rtl="0">
              <a:spcBef>
                <a:spcPts val="0"/>
              </a:spcBef>
              <a:spcAft>
                <a:spcPts val="0"/>
              </a:spcAft>
              <a:buNone/>
            </a:pPr>
            <a:r>
              <a:rPr lang="zh-TW" sz="1400">
                <a:latin typeface="Times New Roman"/>
                <a:ea typeface="Times New Roman"/>
                <a:cs typeface="Times New Roman"/>
                <a:sym typeface="Times New Roman"/>
              </a:rPr>
              <a:t>Tsai-Chu Wang ,Bachelor student, Department of Information Engineering, National Yilan University</a:t>
            </a:r>
            <a:endParaRPr sz="14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4"/>
          <p:cNvSpPr txBox="1">
            <a:spLocks noGrp="1"/>
          </p:cNvSpPr>
          <p:nvPr>
            <p:ph type="title"/>
          </p:nvPr>
        </p:nvSpPr>
        <p:spPr>
          <a:xfrm>
            <a:off x="457200" y="205979"/>
            <a:ext cx="8229600" cy="8574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zh-TW">
                <a:latin typeface="Times New Roman"/>
                <a:ea typeface="Times New Roman"/>
                <a:cs typeface="Times New Roman"/>
                <a:sym typeface="Times New Roman"/>
              </a:rPr>
              <a:t>Dataset</a:t>
            </a:r>
            <a:endParaRPr>
              <a:latin typeface="Times New Roman"/>
              <a:ea typeface="Times New Roman"/>
              <a:cs typeface="Times New Roman"/>
              <a:sym typeface="Times New Roman"/>
            </a:endParaRPr>
          </a:p>
        </p:txBody>
      </p:sp>
      <p:sp>
        <p:nvSpPr>
          <p:cNvPr id="186" name="Google Shape;186;p24"/>
          <p:cNvSpPr txBox="1"/>
          <p:nvPr/>
        </p:nvSpPr>
        <p:spPr>
          <a:xfrm>
            <a:off x="303575" y="1014550"/>
            <a:ext cx="37743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a:latin typeface="Times New Roman"/>
                <a:ea typeface="Times New Roman"/>
                <a:cs typeface="Times New Roman"/>
                <a:sym typeface="Times New Roman"/>
              </a:rPr>
              <a:t>This dataset contains </a:t>
            </a:r>
            <a:r>
              <a:rPr lang="zh-TW" sz="1800" b="1">
                <a:solidFill>
                  <a:srgbClr val="5CB5C5"/>
                </a:solidFill>
                <a:latin typeface="Times New Roman"/>
                <a:ea typeface="Times New Roman"/>
                <a:cs typeface="Times New Roman"/>
                <a:sym typeface="Times New Roman"/>
              </a:rPr>
              <a:t>349</a:t>
            </a:r>
            <a:r>
              <a:rPr lang="zh-TW" sz="1800">
                <a:latin typeface="Times New Roman"/>
                <a:ea typeface="Times New Roman"/>
                <a:cs typeface="Times New Roman"/>
                <a:sym typeface="Times New Roman"/>
              </a:rPr>
              <a:t> COVID-19 CT images and </a:t>
            </a:r>
            <a:r>
              <a:rPr lang="zh-TW" sz="1800" b="1">
                <a:solidFill>
                  <a:srgbClr val="5CB5C5"/>
                </a:solidFill>
                <a:latin typeface="Times New Roman"/>
                <a:ea typeface="Times New Roman"/>
                <a:cs typeface="Times New Roman"/>
                <a:sym typeface="Times New Roman"/>
              </a:rPr>
              <a:t>397</a:t>
            </a:r>
            <a:r>
              <a:rPr lang="zh-TW" sz="1800">
                <a:latin typeface="Times New Roman"/>
                <a:ea typeface="Times New Roman"/>
                <a:cs typeface="Times New Roman"/>
                <a:sym typeface="Times New Roman"/>
              </a:rPr>
              <a:t> Non-COVID-19 CT images, a total of </a:t>
            </a:r>
            <a:r>
              <a:rPr lang="zh-TW" sz="1800" b="1">
                <a:solidFill>
                  <a:srgbClr val="5CB5C5"/>
                </a:solidFill>
                <a:latin typeface="Times New Roman"/>
                <a:ea typeface="Times New Roman"/>
                <a:cs typeface="Times New Roman"/>
                <a:sym typeface="Times New Roman"/>
              </a:rPr>
              <a:t>746</a:t>
            </a:r>
            <a:endParaRPr sz="1800" b="1">
              <a:solidFill>
                <a:srgbClr val="5CB5C5"/>
              </a:solidFill>
              <a:latin typeface="Times New Roman"/>
              <a:ea typeface="Times New Roman"/>
              <a:cs typeface="Times New Roman"/>
              <a:sym typeface="Times New Roman"/>
            </a:endParaRPr>
          </a:p>
        </p:txBody>
      </p:sp>
      <p:pic>
        <p:nvPicPr>
          <p:cNvPr id="187" name="Google Shape;187;p24"/>
          <p:cNvPicPr preferRelativeResize="0"/>
          <p:nvPr/>
        </p:nvPicPr>
        <p:blipFill>
          <a:blip r:embed="rId3">
            <a:alphaModFix/>
          </a:blip>
          <a:stretch>
            <a:fillRect/>
          </a:stretch>
        </p:blipFill>
        <p:spPr>
          <a:xfrm>
            <a:off x="4022125" y="1377201"/>
            <a:ext cx="4760900" cy="2937425"/>
          </a:xfrm>
          <a:prstGeom prst="rect">
            <a:avLst/>
          </a:prstGeom>
          <a:noFill/>
          <a:ln>
            <a:noFill/>
          </a:ln>
        </p:spPr>
      </p:pic>
      <p:sp>
        <p:nvSpPr>
          <p:cNvPr id="188" name="Google Shape;188;p24"/>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latin typeface="Times New Roman"/>
                <a:ea typeface="Times New Roman"/>
                <a:cs typeface="Times New Roman"/>
                <a:sym typeface="Times New Roman"/>
              </a:rPr>
              <a:t>10</a:t>
            </a:fld>
            <a:endParaRPr>
              <a:latin typeface="Times New Roman"/>
              <a:ea typeface="Times New Roman"/>
              <a:cs typeface="Times New Roman"/>
              <a:sym typeface="Times New Roman"/>
            </a:endParaRPr>
          </a:p>
        </p:txBody>
      </p:sp>
      <p:sp>
        <p:nvSpPr>
          <p:cNvPr id="189" name="Google Shape;189;p24"/>
          <p:cNvSpPr txBox="1"/>
          <p:nvPr/>
        </p:nvSpPr>
        <p:spPr>
          <a:xfrm>
            <a:off x="414600" y="2571750"/>
            <a:ext cx="31008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a:latin typeface="Times New Roman"/>
                <a:ea typeface="Times New Roman"/>
                <a:cs typeface="Times New Roman"/>
                <a:sym typeface="Times New Roman"/>
              </a:rPr>
              <a:t>Dataset</a:t>
            </a:r>
            <a:endParaRPr sz="180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AutoNum type="arabicPeriod"/>
            </a:pPr>
            <a:r>
              <a:rPr lang="zh-TW" sz="1800">
                <a:latin typeface="Times New Roman"/>
                <a:ea typeface="Times New Roman"/>
                <a:cs typeface="Times New Roman"/>
                <a:sym typeface="Times New Roman"/>
              </a:rPr>
              <a:t>Resize images</a:t>
            </a:r>
            <a:endParaRPr sz="180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AutoNum type="arabicPeriod"/>
            </a:pPr>
            <a:r>
              <a:rPr lang="zh-TW" sz="1800">
                <a:latin typeface="Times New Roman"/>
                <a:ea typeface="Times New Roman"/>
                <a:cs typeface="Times New Roman"/>
                <a:sym typeface="Times New Roman"/>
              </a:rPr>
              <a:t>Scramble data</a:t>
            </a:r>
            <a:endParaRPr sz="180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AutoNum type="arabicPeriod"/>
            </a:pPr>
            <a:r>
              <a:rPr lang="zh-TW" sz="1800">
                <a:solidFill>
                  <a:schemeClr val="dk1"/>
                </a:solidFill>
                <a:latin typeface="Times New Roman"/>
                <a:ea typeface="Times New Roman"/>
                <a:cs typeface="Times New Roman"/>
                <a:sym typeface="Times New Roman"/>
              </a:rPr>
              <a:t>Train:</a:t>
            </a:r>
            <a:r>
              <a:rPr lang="zh-TW" sz="1800">
                <a:latin typeface="Times New Roman"/>
                <a:ea typeface="Times New Roman"/>
                <a:cs typeface="Times New Roman"/>
                <a:sym typeface="Times New Roman"/>
              </a:rPr>
              <a:t>Test=8(597):2(149)</a:t>
            </a:r>
            <a:endParaRPr sz="18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5"/>
          <p:cNvSpPr txBox="1">
            <a:spLocks noGrp="1"/>
          </p:cNvSpPr>
          <p:nvPr>
            <p:ph type="title"/>
          </p:nvPr>
        </p:nvSpPr>
        <p:spPr>
          <a:xfrm>
            <a:off x="1792288" y="3600450"/>
            <a:ext cx="5486400" cy="4251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zh-TW" sz="3600">
                <a:latin typeface="Times New Roman"/>
                <a:ea typeface="Times New Roman"/>
                <a:cs typeface="Times New Roman"/>
                <a:sym typeface="Times New Roman"/>
              </a:rPr>
              <a:t>Preprocessing</a:t>
            </a:r>
            <a:endParaRPr sz="3600"/>
          </a:p>
        </p:txBody>
      </p:sp>
      <p:pic>
        <p:nvPicPr>
          <p:cNvPr id="195" name="Google Shape;195;p25"/>
          <p:cNvPicPr preferRelativeResize="0">
            <a:picLocks noGrp="1"/>
          </p:cNvPicPr>
          <p:nvPr>
            <p:ph type="pic" idx="2"/>
          </p:nvPr>
        </p:nvPicPr>
        <p:blipFill rotWithShape="1">
          <a:blip r:embed="rId3">
            <a:alphaModFix/>
          </a:blip>
          <a:srcRect l="-31787" t="1560" r="-28674" b="-1560"/>
          <a:stretch/>
        </p:blipFill>
        <p:spPr>
          <a:xfrm>
            <a:off x="1792288" y="459581"/>
            <a:ext cx="5486400" cy="3086100"/>
          </a:xfrm>
          <a:prstGeom prst="rect">
            <a:avLst/>
          </a:prstGeom>
        </p:spPr>
      </p:pic>
      <p:sp>
        <p:nvSpPr>
          <p:cNvPr id="196" name="Google Shape;196;p25"/>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latin typeface="Times New Roman"/>
                <a:ea typeface="Times New Roman"/>
                <a:cs typeface="Times New Roman"/>
                <a:sym typeface="Times New Roman"/>
              </a:rPr>
              <a:t>11</a:t>
            </a:fld>
            <a:endParaRPr>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6"/>
          <p:cNvSpPr txBox="1">
            <a:spLocks noGrp="1"/>
          </p:cNvSpPr>
          <p:nvPr>
            <p:ph type="title"/>
          </p:nvPr>
        </p:nvSpPr>
        <p:spPr>
          <a:xfrm>
            <a:off x="457200" y="205979"/>
            <a:ext cx="8229600" cy="8574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zh-TW">
                <a:latin typeface="Times New Roman"/>
                <a:ea typeface="Times New Roman"/>
                <a:cs typeface="Times New Roman"/>
                <a:sym typeface="Times New Roman"/>
              </a:rPr>
              <a:t>Process</a:t>
            </a:r>
            <a:endParaRPr>
              <a:latin typeface="Times New Roman"/>
              <a:ea typeface="Times New Roman"/>
              <a:cs typeface="Times New Roman"/>
              <a:sym typeface="Times New Roman"/>
            </a:endParaRPr>
          </a:p>
        </p:txBody>
      </p:sp>
      <p:pic>
        <p:nvPicPr>
          <p:cNvPr id="202" name="Google Shape;202;p26"/>
          <p:cNvPicPr preferRelativeResize="0"/>
          <p:nvPr/>
        </p:nvPicPr>
        <p:blipFill rotWithShape="1">
          <a:blip r:embed="rId3">
            <a:alphaModFix/>
          </a:blip>
          <a:srcRect t="4220" b="4220"/>
          <a:stretch/>
        </p:blipFill>
        <p:spPr>
          <a:xfrm>
            <a:off x="1574375" y="1121250"/>
            <a:ext cx="5995225" cy="3372325"/>
          </a:xfrm>
          <a:prstGeom prst="rect">
            <a:avLst/>
          </a:prstGeom>
          <a:noFill/>
          <a:ln>
            <a:noFill/>
          </a:ln>
        </p:spPr>
      </p:pic>
      <p:sp>
        <p:nvSpPr>
          <p:cNvPr id="203" name="Google Shape;203;p26"/>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latin typeface="Times New Roman"/>
                <a:ea typeface="Times New Roman"/>
                <a:cs typeface="Times New Roman"/>
                <a:sym typeface="Times New Roman"/>
              </a:rPr>
              <a:t>12</a:t>
            </a:fld>
            <a:endParaRPr>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7"/>
          <p:cNvSpPr txBox="1">
            <a:spLocks noGrp="1"/>
          </p:cNvSpPr>
          <p:nvPr>
            <p:ph type="title"/>
          </p:nvPr>
        </p:nvSpPr>
        <p:spPr>
          <a:xfrm>
            <a:off x="457200" y="205979"/>
            <a:ext cx="8229600" cy="8574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zh-TW">
                <a:latin typeface="Times New Roman"/>
                <a:ea typeface="Times New Roman"/>
                <a:cs typeface="Times New Roman"/>
                <a:sym typeface="Times New Roman"/>
              </a:rPr>
              <a:t>Binarization</a:t>
            </a:r>
            <a:endParaRPr>
              <a:latin typeface="Times New Roman"/>
              <a:ea typeface="Times New Roman"/>
              <a:cs typeface="Times New Roman"/>
              <a:sym typeface="Times New Roman"/>
            </a:endParaRPr>
          </a:p>
        </p:txBody>
      </p:sp>
      <p:sp>
        <p:nvSpPr>
          <p:cNvPr id="209" name="Google Shape;209;p27"/>
          <p:cNvSpPr txBox="1"/>
          <p:nvPr/>
        </p:nvSpPr>
        <p:spPr>
          <a:xfrm>
            <a:off x="137900" y="1464950"/>
            <a:ext cx="32841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zh-TW">
                <a:latin typeface="Times New Roman"/>
                <a:ea typeface="Times New Roman"/>
                <a:cs typeface="Times New Roman"/>
                <a:sym typeface="Times New Roman"/>
              </a:rPr>
              <a:t>The basic image segmentation method converts the grayscale value of each pixel (pixel), and finally </a:t>
            </a:r>
            <a:r>
              <a:rPr lang="zh-TW" b="1">
                <a:solidFill>
                  <a:schemeClr val="accent3"/>
                </a:solidFill>
                <a:latin typeface="Times New Roman"/>
                <a:ea typeface="Times New Roman"/>
                <a:cs typeface="Times New Roman"/>
                <a:sym typeface="Times New Roman"/>
              </a:rPr>
              <a:t>transfers the grayscale image to a binary image</a:t>
            </a:r>
            <a:r>
              <a:rPr lang="zh-TW">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zh-TW">
                <a:latin typeface="Times New Roman"/>
                <a:ea typeface="Times New Roman"/>
                <a:cs typeface="Times New Roman"/>
                <a:sym typeface="Times New Roman"/>
              </a:rPr>
              <a:t>In practice, we use OpenCV's cvtColor() function to convert the image between RGB/BGR and grayscale color space</a:t>
            </a: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p:txBody>
      </p:sp>
      <p:pic>
        <p:nvPicPr>
          <p:cNvPr id="210" name="Google Shape;210;p27"/>
          <p:cNvPicPr preferRelativeResize="0"/>
          <p:nvPr/>
        </p:nvPicPr>
        <p:blipFill>
          <a:blip r:embed="rId3">
            <a:alphaModFix/>
          </a:blip>
          <a:stretch>
            <a:fillRect/>
          </a:stretch>
        </p:blipFill>
        <p:spPr>
          <a:xfrm>
            <a:off x="3422000" y="1336504"/>
            <a:ext cx="2724150" cy="2047875"/>
          </a:xfrm>
          <a:prstGeom prst="rect">
            <a:avLst/>
          </a:prstGeom>
          <a:noFill/>
          <a:ln>
            <a:noFill/>
          </a:ln>
        </p:spPr>
      </p:pic>
      <p:pic>
        <p:nvPicPr>
          <p:cNvPr id="211" name="Google Shape;211;p27"/>
          <p:cNvPicPr preferRelativeResize="0"/>
          <p:nvPr/>
        </p:nvPicPr>
        <p:blipFill>
          <a:blip r:embed="rId4">
            <a:alphaModFix/>
          </a:blip>
          <a:stretch>
            <a:fillRect/>
          </a:stretch>
        </p:blipFill>
        <p:spPr>
          <a:xfrm>
            <a:off x="6352000" y="1336499"/>
            <a:ext cx="2711515" cy="2047875"/>
          </a:xfrm>
          <a:prstGeom prst="rect">
            <a:avLst/>
          </a:prstGeom>
          <a:noFill/>
          <a:ln>
            <a:noFill/>
          </a:ln>
        </p:spPr>
      </p:pic>
      <p:sp>
        <p:nvSpPr>
          <p:cNvPr id="212" name="Google Shape;212;p27"/>
          <p:cNvSpPr txBox="1"/>
          <p:nvPr/>
        </p:nvSpPr>
        <p:spPr>
          <a:xfrm>
            <a:off x="3870425" y="3404450"/>
            <a:ext cx="1827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a:latin typeface="Times New Roman"/>
                <a:ea typeface="Times New Roman"/>
                <a:cs typeface="Times New Roman"/>
                <a:sym typeface="Times New Roman"/>
              </a:rPr>
              <a:t>Original image</a:t>
            </a:r>
            <a:endParaRPr>
              <a:latin typeface="Times New Roman"/>
              <a:ea typeface="Times New Roman"/>
              <a:cs typeface="Times New Roman"/>
              <a:sym typeface="Times New Roman"/>
            </a:endParaRPr>
          </a:p>
        </p:txBody>
      </p:sp>
      <p:sp>
        <p:nvSpPr>
          <p:cNvPr id="213" name="Google Shape;213;p27"/>
          <p:cNvSpPr txBox="1"/>
          <p:nvPr/>
        </p:nvSpPr>
        <p:spPr>
          <a:xfrm>
            <a:off x="6794100" y="3404450"/>
            <a:ext cx="1827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a:latin typeface="Times New Roman"/>
                <a:ea typeface="Times New Roman"/>
                <a:cs typeface="Times New Roman"/>
                <a:sym typeface="Times New Roman"/>
              </a:rPr>
              <a:t>Binarization image</a:t>
            </a:r>
            <a:endParaRPr>
              <a:latin typeface="Times New Roman"/>
              <a:ea typeface="Times New Roman"/>
              <a:cs typeface="Times New Roman"/>
              <a:sym typeface="Times New Roman"/>
            </a:endParaRPr>
          </a:p>
        </p:txBody>
      </p:sp>
      <p:sp>
        <p:nvSpPr>
          <p:cNvPr id="214" name="Google Shape;214;p27"/>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latin typeface="Times New Roman"/>
                <a:ea typeface="Times New Roman"/>
                <a:cs typeface="Times New Roman"/>
                <a:sym typeface="Times New Roman"/>
              </a:rPr>
              <a:t>13</a:t>
            </a:fld>
            <a:endParaRPr>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8"/>
          <p:cNvSpPr txBox="1">
            <a:spLocks noGrp="1"/>
          </p:cNvSpPr>
          <p:nvPr>
            <p:ph type="title"/>
          </p:nvPr>
        </p:nvSpPr>
        <p:spPr>
          <a:xfrm>
            <a:off x="457200" y="205979"/>
            <a:ext cx="8229600" cy="8574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zh-TW">
                <a:latin typeface="Times New Roman"/>
                <a:ea typeface="Times New Roman"/>
                <a:cs typeface="Times New Roman"/>
                <a:sym typeface="Times New Roman"/>
              </a:rPr>
              <a:t>Histogram equalization</a:t>
            </a:r>
            <a:endParaRPr>
              <a:latin typeface="Times New Roman"/>
              <a:ea typeface="Times New Roman"/>
              <a:cs typeface="Times New Roman"/>
              <a:sym typeface="Times New Roman"/>
            </a:endParaRPr>
          </a:p>
        </p:txBody>
      </p:sp>
      <p:pic>
        <p:nvPicPr>
          <p:cNvPr id="220" name="Google Shape;220;p28"/>
          <p:cNvPicPr preferRelativeResize="0"/>
          <p:nvPr/>
        </p:nvPicPr>
        <p:blipFill>
          <a:blip r:embed="rId3">
            <a:alphaModFix/>
          </a:blip>
          <a:stretch>
            <a:fillRect/>
          </a:stretch>
        </p:blipFill>
        <p:spPr>
          <a:xfrm>
            <a:off x="5397650" y="2189762"/>
            <a:ext cx="3960175" cy="1622100"/>
          </a:xfrm>
          <a:prstGeom prst="rect">
            <a:avLst/>
          </a:prstGeom>
          <a:noFill/>
          <a:ln>
            <a:noFill/>
          </a:ln>
        </p:spPr>
      </p:pic>
      <p:sp>
        <p:nvSpPr>
          <p:cNvPr id="221" name="Google Shape;221;p28"/>
          <p:cNvSpPr txBox="1"/>
          <p:nvPr/>
        </p:nvSpPr>
        <p:spPr>
          <a:xfrm>
            <a:off x="5761500" y="1640125"/>
            <a:ext cx="338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Times New Roman"/>
                <a:ea typeface="Times New Roman"/>
                <a:cs typeface="Times New Roman"/>
                <a:sym typeface="Times New Roman"/>
              </a:rPr>
              <a:t>Use image histogram to adjust contrast</a:t>
            </a:r>
            <a:endParaRPr>
              <a:latin typeface="Times New Roman"/>
              <a:ea typeface="Times New Roman"/>
              <a:cs typeface="Times New Roman"/>
              <a:sym typeface="Times New Roman"/>
            </a:endParaRPr>
          </a:p>
        </p:txBody>
      </p:sp>
      <p:sp>
        <p:nvSpPr>
          <p:cNvPr id="222" name="Google Shape;222;p28"/>
          <p:cNvSpPr txBox="1"/>
          <p:nvPr/>
        </p:nvSpPr>
        <p:spPr>
          <a:xfrm>
            <a:off x="0" y="1627150"/>
            <a:ext cx="5441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Times New Roman"/>
                <a:ea typeface="Times New Roman"/>
                <a:cs typeface="Times New Roman"/>
                <a:sym typeface="Times New Roman"/>
              </a:rPr>
              <a:t>In practice, we use OpenCV's equalizeHist() for histogram equalization</a:t>
            </a:r>
            <a:endParaRPr>
              <a:latin typeface="Times New Roman"/>
              <a:ea typeface="Times New Roman"/>
              <a:cs typeface="Times New Roman"/>
              <a:sym typeface="Times New Roman"/>
            </a:endParaRPr>
          </a:p>
        </p:txBody>
      </p:sp>
      <p:pic>
        <p:nvPicPr>
          <p:cNvPr id="223" name="Google Shape;223;p28"/>
          <p:cNvPicPr preferRelativeResize="0"/>
          <p:nvPr/>
        </p:nvPicPr>
        <p:blipFill>
          <a:blip r:embed="rId4">
            <a:alphaModFix/>
          </a:blip>
          <a:stretch>
            <a:fillRect/>
          </a:stretch>
        </p:blipFill>
        <p:spPr>
          <a:xfrm>
            <a:off x="152300" y="2073575"/>
            <a:ext cx="2455450" cy="1854475"/>
          </a:xfrm>
          <a:prstGeom prst="rect">
            <a:avLst/>
          </a:prstGeom>
          <a:noFill/>
          <a:ln>
            <a:noFill/>
          </a:ln>
        </p:spPr>
      </p:pic>
      <p:pic>
        <p:nvPicPr>
          <p:cNvPr id="224" name="Google Shape;224;p28"/>
          <p:cNvPicPr preferRelativeResize="0"/>
          <p:nvPr/>
        </p:nvPicPr>
        <p:blipFill>
          <a:blip r:embed="rId5">
            <a:alphaModFix/>
          </a:blip>
          <a:stretch>
            <a:fillRect/>
          </a:stretch>
        </p:blipFill>
        <p:spPr>
          <a:xfrm>
            <a:off x="2751800" y="2107850"/>
            <a:ext cx="2421290" cy="1820200"/>
          </a:xfrm>
          <a:prstGeom prst="rect">
            <a:avLst/>
          </a:prstGeom>
          <a:noFill/>
          <a:ln>
            <a:noFill/>
          </a:ln>
        </p:spPr>
      </p:pic>
      <p:sp>
        <p:nvSpPr>
          <p:cNvPr id="225" name="Google Shape;225;p28"/>
          <p:cNvSpPr txBox="1"/>
          <p:nvPr/>
        </p:nvSpPr>
        <p:spPr>
          <a:xfrm>
            <a:off x="515650" y="4008550"/>
            <a:ext cx="1827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a:latin typeface="Times New Roman"/>
                <a:ea typeface="Times New Roman"/>
                <a:cs typeface="Times New Roman"/>
                <a:sym typeface="Times New Roman"/>
              </a:rPr>
              <a:t>Binarization image</a:t>
            </a:r>
            <a:endParaRPr>
              <a:latin typeface="Times New Roman"/>
              <a:ea typeface="Times New Roman"/>
              <a:cs typeface="Times New Roman"/>
              <a:sym typeface="Times New Roman"/>
            </a:endParaRPr>
          </a:p>
        </p:txBody>
      </p:sp>
      <p:sp>
        <p:nvSpPr>
          <p:cNvPr id="226" name="Google Shape;226;p28"/>
          <p:cNvSpPr txBox="1"/>
          <p:nvPr/>
        </p:nvSpPr>
        <p:spPr>
          <a:xfrm>
            <a:off x="3048800" y="4008550"/>
            <a:ext cx="18273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a:latin typeface="Times New Roman"/>
                <a:ea typeface="Times New Roman"/>
                <a:cs typeface="Times New Roman"/>
                <a:sym typeface="Times New Roman"/>
              </a:rPr>
              <a:t>Histogram equalization image</a:t>
            </a:r>
            <a:endParaRPr>
              <a:latin typeface="Times New Roman"/>
              <a:ea typeface="Times New Roman"/>
              <a:cs typeface="Times New Roman"/>
              <a:sym typeface="Times New Roman"/>
            </a:endParaRPr>
          </a:p>
        </p:txBody>
      </p:sp>
      <p:sp>
        <p:nvSpPr>
          <p:cNvPr id="227" name="Google Shape;227;p28"/>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latin typeface="Times New Roman"/>
                <a:ea typeface="Times New Roman"/>
                <a:cs typeface="Times New Roman"/>
                <a:sym typeface="Times New Roman"/>
              </a:rPr>
              <a:t>14</a:t>
            </a:fld>
            <a:endParaRPr>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9"/>
          <p:cNvSpPr txBox="1">
            <a:spLocks noGrp="1"/>
          </p:cNvSpPr>
          <p:nvPr>
            <p:ph type="title"/>
          </p:nvPr>
        </p:nvSpPr>
        <p:spPr>
          <a:xfrm>
            <a:off x="457200" y="205979"/>
            <a:ext cx="8229600" cy="8574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zh-TW">
                <a:latin typeface="Times New Roman"/>
                <a:ea typeface="Times New Roman"/>
                <a:cs typeface="Times New Roman"/>
                <a:sym typeface="Times New Roman"/>
              </a:rPr>
              <a:t>Median filter</a:t>
            </a:r>
            <a:endParaRPr>
              <a:latin typeface="Times New Roman"/>
              <a:ea typeface="Times New Roman"/>
              <a:cs typeface="Times New Roman"/>
              <a:sym typeface="Times New Roman"/>
            </a:endParaRPr>
          </a:p>
        </p:txBody>
      </p:sp>
      <p:sp>
        <p:nvSpPr>
          <p:cNvPr id="233" name="Google Shape;233;p29"/>
          <p:cNvSpPr txBox="1"/>
          <p:nvPr/>
        </p:nvSpPr>
        <p:spPr>
          <a:xfrm>
            <a:off x="249500" y="1239600"/>
            <a:ext cx="24630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Times New Roman"/>
                <a:ea typeface="Times New Roman"/>
                <a:cs typeface="Times New Roman"/>
                <a:sym typeface="Times New Roman"/>
              </a:rPr>
              <a:t>Median filtering is actually used to </a:t>
            </a:r>
            <a:r>
              <a:rPr lang="zh-TW" b="1">
                <a:solidFill>
                  <a:srgbClr val="E84A1F"/>
                </a:solidFill>
                <a:latin typeface="Times New Roman"/>
                <a:ea typeface="Times New Roman"/>
                <a:cs typeface="Times New Roman"/>
                <a:sym typeface="Times New Roman"/>
              </a:rPr>
              <a:t>filter out noise</a:t>
            </a:r>
            <a:r>
              <a:rPr lang="zh-TW">
                <a:latin typeface="Times New Roman"/>
                <a:ea typeface="Times New Roman"/>
                <a:cs typeface="Times New Roman"/>
                <a:sym typeface="Times New Roman"/>
              </a:rPr>
              <a:t>. Noise will interfere with the capture of image features, so it is very important to filter out noise.</a:t>
            </a:r>
            <a:endParaRPr>
              <a:latin typeface="Times New Roman"/>
              <a:ea typeface="Times New Roman"/>
              <a:cs typeface="Times New Roman"/>
              <a:sym typeface="Times New Roman"/>
            </a:endParaRPr>
          </a:p>
        </p:txBody>
      </p:sp>
      <p:pic>
        <p:nvPicPr>
          <p:cNvPr id="234" name="Google Shape;234;p29"/>
          <p:cNvPicPr preferRelativeResize="0"/>
          <p:nvPr/>
        </p:nvPicPr>
        <p:blipFill>
          <a:blip r:embed="rId3">
            <a:alphaModFix/>
          </a:blip>
          <a:stretch>
            <a:fillRect/>
          </a:stretch>
        </p:blipFill>
        <p:spPr>
          <a:xfrm>
            <a:off x="2776600" y="1175525"/>
            <a:ext cx="1962964" cy="1477500"/>
          </a:xfrm>
          <a:prstGeom prst="rect">
            <a:avLst/>
          </a:prstGeom>
          <a:noFill/>
          <a:ln>
            <a:noFill/>
          </a:ln>
        </p:spPr>
      </p:pic>
      <p:pic>
        <p:nvPicPr>
          <p:cNvPr id="235" name="Google Shape;235;p29"/>
          <p:cNvPicPr preferRelativeResize="0"/>
          <p:nvPr/>
        </p:nvPicPr>
        <p:blipFill>
          <a:blip r:embed="rId4">
            <a:alphaModFix/>
          </a:blip>
          <a:stretch>
            <a:fillRect/>
          </a:stretch>
        </p:blipFill>
        <p:spPr>
          <a:xfrm>
            <a:off x="4925625" y="1175525"/>
            <a:ext cx="1962975" cy="1477508"/>
          </a:xfrm>
          <a:prstGeom prst="rect">
            <a:avLst/>
          </a:prstGeom>
          <a:noFill/>
          <a:ln>
            <a:noFill/>
          </a:ln>
        </p:spPr>
      </p:pic>
      <p:pic>
        <p:nvPicPr>
          <p:cNvPr id="236" name="Google Shape;236;p29"/>
          <p:cNvPicPr preferRelativeResize="0"/>
          <p:nvPr/>
        </p:nvPicPr>
        <p:blipFill>
          <a:blip r:embed="rId5">
            <a:alphaModFix/>
          </a:blip>
          <a:stretch>
            <a:fillRect/>
          </a:stretch>
        </p:blipFill>
        <p:spPr>
          <a:xfrm>
            <a:off x="7074650" y="1175525"/>
            <a:ext cx="1962975" cy="1477508"/>
          </a:xfrm>
          <a:prstGeom prst="rect">
            <a:avLst/>
          </a:prstGeom>
          <a:noFill/>
          <a:ln>
            <a:noFill/>
          </a:ln>
        </p:spPr>
      </p:pic>
      <p:sp>
        <p:nvSpPr>
          <p:cNvPr id="237" name="Google Shape;237;p29"/>
          <p:cNvSpPr txBox="1"/>
          <p:nvPr/>
        </p:nvSpPr>
        <p:spPr>
          <a:xfrm>
            <a:off x="2844438" y="2765175"/>
            <a:ext cx="1827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a:latin typeface="Times New Roman"/>
                <a:ea typeface="Times New Roman"/>
                <a:cs typeface="Times New Roman"/>
                <a:sym typeface="Times New Roman"/>
              </a:rPr>
              <a:t>Medium filter</a:t>
            </a:r>
            <a:endParaRPr>
              <a:latin typeface="Times New Roman"/>
              <a:ea typeface="Times New Roman"/>
              <a:cs typeface="Times New Roman"/>
              <a:sym typeface="Times New Roman"/>
            </a:endParaRPr>
          </a:p>
        </p:txBody>
      </p:sp>
      <p:sp>
        <p:nvSpPr>
          <p:cNvPr id="238" name="Google Shape;238;p29"/>
          <p:cNvSpPr txBox="1"/>
          <p:nvPr/>
        </p:nvSpPr>
        <p:spPr>
          <a:xfrm>
            <a:off x="4993463" y="2765175"/>
            <a:ext cx="1827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a:latin typeface="Times New Roman"/>
                <a:ea typeface="Times New Roman"/>
                <a:cs typeface="Times New Roman"/>
                <a:sym typeface="Times New Roman"/>
              </a:rPr>
              <a:t>Laplacian of Gaussian</a:t>
            </a:r>
            <a:endParaRPr>
              <a:latin typeface="Times New Roman"/>
              <a:ea typeface="Times New Roman"/>
              <a:cs typeface="Times New Roman"/>
              <a:sym typeface="Times New Roman"/>
            </a:endParaRPr>
          </a:p>
        </p:txBody>
      </p:sp>
      <p:sp>
        <p:nvSpPr>
          <p:cNvPr id="239" name="Google Shape;239;p29"/>
          <p:cNvSpPr txBox="1"/>
          <p:nvPr/>
        </p:nvSpPr>
        <p:spPr>
          <a:xfrm>
            <a:off x="7142488" y="2765175"/>
            <a:ext cx="1827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a:latin typeface="Times New Roman"/>
                <a:ea typeface="Times New Roman"/>
                <a:cs typeface="Times New Roman"/>
                <a:sym typeface="Times New Roman"/>
              </a:rPr>
              <a:t>Average_filter</a:t>
            </a:r>
            <a:endParaRPr>
              <a:latin typeface="Times New Roman"/>
              <a:ea typeface="Times New Roman"/>
              <a:cs typeface="Times New Roman"/>
              <a:sym typeface="Times New Roman"/>
            </a:endParaRPr>
          </a:p>
        </p:txBody>
      </p:sp>
      <p:pic>
        <p:nvPicPr>
          <p:cNvPr id="240" name="Google Shape;240;p29"/>
          <p:cNvPicPr preferRelativeResize="0"/>
          <p:nvPr/>
        </p:nvPicPr>
        <p:blipFill>
          <a:blip r:embed="rId3">
            <a:alphaModFix/>
          </a:blip>
          <a:stretch>
            <a:fillRect/>
          </a:stretch>
        </p:blipFill>
        <p:spPr>
          <a:xfrm>
            <a:off x="5971650" y="3165375"/>
            <a:ext cx="1962964" cy="1477500"/>
          </a:xfrm>
          <a:prstGeom prst="rect">
            <a:avLst/>
          </a:prstGeom>
          <a:noFill/>
          <a:ln>
            <a:noFill/>
          </a:ln>
        </p:spPr>
      </p:pic>
      <p:sp>
        <p:nvSpPr>
          <p:cNvPr id="241" name="Google Shape;241;p29"/>
          <p:cNvSpPr txBox="1"/>
          <p:nvPr/>
        </p:nvSpPr>
        <p:spPr>
          <a:xfrm>
            <a:off x="6039475" y="4682575"/>
            <a:ext cx="1827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a:latin typeface="Times New Roman"/>
                <a:ea typeface="Times New Roman"/>
                <a:cs typeface="Times New Roman"/>
                <a:sym typeface="Times New Roman"/>
              </a:rPr>
              <a:t>Medium filter</a:t>
            </a:r>
            <a:endParaRPr>
              <a:latin typeface="Times New Roman"/>
              <a:ea typeface="Times New Roman"/>
              <a:cs typeface="Times New Roman"/>
              <a:sym typeface="Times New Roman"/>
            </a:endParaRPr>
          </a:p>
        </p:txBody>
      </p:sp>
      <p:sp>
        <p:nvSpPr>
          <p:cNvPr id="242" name="Google Shape;242;p29"/>
          <p:cNvSpPr txBox="1"/>
          <p:nvPr/>
        </p:nvSpPr>
        <p:spPr>
          <a:xfrm>
            <a:off x="3126055" y="4682575"/>
            <a:ext cx="2565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a:latin typeface="Times New Roman"/>
                <a:ea typeface="Times New Roman"/>
                <a:cs typeface="Times New Roman"/>
                <a:sym typeface="Times New Roman"/>
              </a:rPr>
              <a:t>Histogram equalization image</a:t>
            </a:r>
            <a:endParaRPr>
              <a:latin typeface="Times New Roman"/>
              <a:ea typeface="Times New Roman"/>
              <a:cs typeface="Times New Roman"/>
              <a:sym typeface="Times New Roman"/>
            </a:endParaRPr>
          </a:p>
        </p:txBody>
      </p:sp>
      <p:pic>
        <p:nvPicPr>
          <p:cNvPr id="243" name="Google Shape;243;p29"/>
          <p:cNvPicPr preferRelativeResize="0"/>
          <p:nvPr/>
        </p:nvPicPr>
        <p:blipFill>
          <a:blip r:embed="rId6">
            <a:alphaModFix/>
          </a:blip>
          <a:stretch>
            <a:fillRect/>
          </a:stretch>
        </p:blipFill>
        <p:spPr>
          <a:xfrm>
            <a:off x="3426308" y="3165375"/>
            <a:ext cx="1965427" cy="1477500"/>
          </a:xfrm>
          <a:prstGeom prst="rect">
            <a:avLst/>
          </a:prstGeom>
          <a:noFill/>
          <a:ln>
            <a:noFill/>
          </a:ln>
        </p:spPr>
      </p:pic>
      <p:sp>
        <p:nvSpPr>
          <p:cNvPr id="244" name="Google Shape;244;p29"/>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latin typeface="Times New Roman"/>
                <a:ea typeface="Times New Roman"/>
                <a:cs typeface="Times New Roman"/>
                <a:sym typeface="Times New Roman"/>
              </a:rPr>
              <a:t>15</a:t>
            </a:fld>
            <a:endParaRPr>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0"/>
          <p:cNvSpPr txBox="1">
            <a:spLocks noGrp="1"/>
          </p:cNvSpPr>
          <p:nvPr>
            <p:ph type="title"/>
          </p:nvPr>
        </p:nvSpPr>
        <p:spPr>
          <a:xfrm>
            <a:off x="457200" y="205979"/>
            <a:ext cx="8229600" cy="8574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zh-TW">
                <a:latin typeface="Times New Roman"/>
                <a:ea typeface="Times New Roman"/>
                <a:cs typeface="Times New Roman"/>
                <a:sym typeface="Times New Roman"/>
              </a:rPr>
              <a:t>Local Laplacian filtering</a:t>
            </a:r>
            <a:endParaRPr>
              <a:latin typeface="Times New Roman"/>
              <a:ea typeface="Times New Roman"/>
              <a:cs typeface="Times New Roman"/>
              <a:sym typeface="Times New Roman"/>
            </a:endParaRPr>
          </a:p>
        </p:txBody>
      </p:sp>
      <p:sp>
        <p:nvSpPr>
          <p:cNvPr id="250" name="Google Shape;250;p30"/>
          <p:cNvSpPr txBox="1"/>
          <p:nvPr/>
        </p:nvSpPr>
        <p:spPr>
          <a:xfrm>
            <a:off x="5930775" y="1444325"/>
            <a:ext cx="2535600" cy="267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a:latin typeface="Times New Roman"/>
                <a:ea typeface="Times New Roman"/>
                <a:cs typeface="Times New Roman"/>
                <a:sym typeface="Times New Roman"/>
              </a:rPr>
              <a:t>Traverse all pixels in all Gaussian pyramid images, and recalculate an image with the same size as the original image from the original image and a certain mapping function according to the pixel value of each pixel</a:t>
            </a:r>
            <a:endParaRPr sz="1800">
              <a:latin typeface="Times New Roman"/>
              <a:ea typeface="Times New Roman"/>
              <a:cs typeface="Times New Roman"/>
              <a:sym typeface="Times New Roman"/>
            </a:endParaRPr>
          </a:p>
        </p:txBody>
      </p:sp>
      <p:pic>
        <p:nvPicPr>
          <p:cNvPr id="251" name="Google Shape;251;p30"/>
          <p:cNvPicPr preferRelativeResize="0"/>
          <p:nvPr/>
        </p:nvPicPr>
        <p:blipFill rotWithShape="1">
          <a:blip r:embed="rId3">
            <a:alphaModFix/>
          </a:blip>
          <a:srcRect l="6006"/>
          <a:stretch/>
        </p:blipFill>
        <p:spPr>
          <a:xfrm>
            <a:off x="393875" y="1932124"/>
            <a:ext cx="5238475" cy="1641750"/>
          </a:xfrm>
          <a:prstGeom prst="rect">
            <a:avLst/>
          </a:prstGeom>
          <a:noFill/>
          <a:ln>
            <a:noFill/>
          </a:ln>
        </p:spPr>
      </p:pic>
      <p:sp>
        <p:nvSpPr>
          <p:cNvPr id="252" name="Google Shape;252;p30"/>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latin typeface="Times New Roman"/>
                <a:ea typeface="Times New Roman"/>
                <a:cs typeface="Times New Roman"/>
                <a:sym typeface="Times New Roman"/>
              </a:rPr>
              <a:t>16</a:t>
            </a:fld>
            <a:endParaRPr>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p31"/>
          <p:cNvPicPr preferRelativeResize="0"/>
          <p:nvPr/>
        </p:nvPicPr>
        <p:blipFill>
          <a:blip r:embed="rId3">
            <a:alphaModFix/>
          </a:blip>
          <a:stretch>
            <a:fillRect/>
          </a:stretch>
        </p:blipFill>
        <p:spPr>
          <a:xfrm>
            <a:off x="764248" y="187375"/>
            <a:ext cx="3421399" cy="2108550"/>
          </a:xfrm>
          <a:prstGeom prst="rect">
            <a:avLst/>
          </a:prstGeom>
          <a:noFill/>
          <a:ln>
            <a:noFill/>
          </a:ln>
        </p:spPr>
      </p:pic>
      <p:pic>
        <p:nvPicPr>
          <p:cNvPr id="258" name="Google Shape;258;p31"/>
          <p:cNvPicPr preferRelativeResize="0"/>
          <p:nvPr/>
        </p:nvPicPr>
        <p:blipFill>
          <a:blip r:embed="rId4">
            <a:alphaModFix/>
          </a:blip>
          <a:stretch>
            <a:fillRect/>
          </a:stretch>
        </p:blipFill>
        <p:spPr>
          <a:xfrm>
            <a:off x="688801" y="2295925"/>
            <a:ext cx="3496848" cy="2108550"/>
          </a:xfrm>
          <a:prstGeom prst="rect">
            <a:avLst/>
          </a:prstGeom>
          <a:noFill/>
          <a:ln>
            <a:noFill/>
          </a:ln>
        </p:spPr>
      </p:pic>
      <p:sp>
        <p:nvSpPr>
          <p:cNvPr id="259" name="Google Shape;259;p31"/>
          <p:cNvSpPr txBox="1"/>
          <p:nvPr/>
        </p:nvSpPr>
        <p:spPr>
          <a:xfrm>
            <a:off x="1113175" y="4404475"/>
            <a:ext cx="26481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sz="1800">
                <a:latin typeface="Times New Roman"/>
                <a:ea typeface="Times New Roman"/>
                <a:cs typeface="Times New Roman"/>
                <a:sym typeface="Times New Roman"/>
              </a:rPr>
              <a:t>Image before preprocessing</a:t>
            </a:r>
            <a:endParaRPr sz="1800">
              <a:latin typeface="Times New Roman"/>
              <a:ea typeface="Times New Roman"/>
              <a:cs typeface="Times New Roman"/>
              <a:sym typeface="Times New Roman"/>
            </a:endParaRPr>
          </a:p>
        </p:txBody>
      </p:sp>
      <p:sp>
        <p:nvSpPr>
          <p:cNvPr id="260" name="Google Shape;260;p31"/>
          <p:cNvSpPr txBox="1"/>
          <p:nvPr/>
        </p:nvSpPr>
        <p:spPr>
          <a:xfrm>
            <a:off x="5360275" y="4393100"/>
            <a:ext cx="24396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sz="1800">
                <a:latin typeface="Times New Roman"/>
                <a:ea typeface="Times New Roman"/>
                <a:cs typeface="Times New Roman"/>
                <a:sym typeface="Times New Roman"/>
              </a:rPr>
              <a:t>Image after preprocessing</a:t>
            </a:r>
            <a:endParaRPr sz="1800">
              <a:latin typeface="Times New Roman"/>
              <a:ea typeface="Times New Roman"/>
              <a:cs typeface="Times New Roman"/>
              <a:sym typeface="Times New Roman"/>
            </a:endParaRPr>
          </a:p>
        </p:txBody>
      </p:sp>
      <p:pic>
        <p:nvPicPr>
          <p:cNvPr id="261" name="Google Shape;261;p31"/>
          <p:cNvPicPr preferRelativeResize="0"/>
          <p:nvPr/>
        </p:nvPicPr>
        <p:blipFill>
          <a:blip r:embed="rId5">
            <a:alphaModFix/>
          </a:blip>
          <a:stretch>
            <a:fillRect/>
          </a:stretch>
        </p:blipFill>
        <p:spPr>
          <a:xfrm>
            <a:off x="4780774" y="187375"/>
            <a:ext cx="3421399" cy="2085800"/>
          </a:xfrm>
          <a:prstGeom prst="rect">
            <a:avLst/>
          </a:prstGeom>
          <a:noFill/>
          <a:ln>
            <a:noFill/>
          </a:ln>
        </p:spPr>
      </p:pic>
      <p:pic>
        <p:nvPicPr>
          <p:cNvPr id="262" name="Google Shape;262;p31"/>
          <p:cNvPicPr preferRelativeResize="0"/>
          <p:nvPr/>
        </p:nvPicPr>
        <p:blipFill>
          <a:blip r:embed="rId6">
            <a:alphaModFix/>
          </a:blip>
          <a:stretch>
            <a:fillRect/>
          </a:stretch>
        </p:blipFill>
        <p:spPr>
          <a:xfrm>
            <a:off x="4780775" y="2273175"/>
            <a:ext cx="3421399" cy="2051709"/>
          </a:xfrm>
          <a:prstGeom prst="rect">
            <a:avLst/>
          </a:prstGeom>
          <a:noFill/>
          <a:ln>
            <a:noFill/>
          </a:ln>
        </p:spPr>
      </p:pic>
      <p:sp>
        <p:nvSpPr>
          <p:cNvPr id="263" name="Google Shape;263;p31"/>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latin typeface="Times New Roman"/>
                <a:ea typeface="Times New Roman"/>
                <a:cs typeface="Times New Roman"/>
                <a:sym typeface="Times New Roman"/>
              </a:rPr>
              <a:t>17</a:t>
            </a:fld>
            <a:endParaRPr>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2"/>
          <p:cNvSpPr txBox="1">
            <a:spLocks noGrp="1"/>
          </p:cNvSpPr>
          <p:nvPr>
            <p:ph type="title"/>
          </p:nvPr>
        </p:nvSpPr>
        <p:spPr>
          <a:xfrm>
            <a:off x="1792288" y="3733650"/>
            <a:ext cx="5486400" cy="4251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zh-TW" sz="3600">
                <a:latin typeface="Times New Roman"/>
                <a:ea typeface="Times New Roman"/>
                <a:cs typeface="Times New Roman"/>
                <a:sym typeface="Times New Roman"/>
              </a:rPr>
              <a:t>IMAGE ANALYIS</a:t>
            </a:r>
            <a:endParaRPr sz="3600">
              <a:latin typeface="Times New Roman"/>
              <a:ea typeface="Times New Roman"/>
              <a:cs typeface="Times New Roman"/>
              <a:sym typeface="Times New Roman"/>
            </a:endParaRPr>
          </a:p>
        </p:txBody>
      </p:sp>
      <p:pic>
        <p:nvPicPr>
          <p:cNvPr id="269" name="Google Shape;269;p32"/>
          <p:cNvPicPr preferRelativeResize="0">
            <a:picLocks noGrp="1"/>
          </p:cNvPicPr>
          <p:nvPr>
            <p:ph type="pic" idx="2"/>
          </p:nvPr>
        </p:nvPicPr>
        <p:blipFill rotWithShape="1">
          <a:blip r:embed="rId3">
            <a:alphaModFix/>
          </a:blip>
          <a:srcRect l="2070" r="2070"/>
          <a:stretch/>
        </p:blipFill>
        <p:spPr>
          <a:xfrm>
            <a:off x="1792288" y="459581"/>
            <a:ext cx="5486400" cy="3086100"/>
          </a:xfrm>
          <a:prstGeom prst="rect">
            <a:avLst/>
          </a:prstGeom>
        </p:spPr>
      </p:pic>
      <p:sp>
        <p:nvSpPr>
          <p:cNvPr id="270" name="Google Shape;270;p32"/>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latin typeface="Times New Roman"/>
                <a:ea typeface="Times New Roman"/>
                <a:cs typeface="Times New Roman"/>
                <a:sym typeface="Times New Roman"/>
              </a:rPr>
              <a:t>18</a:t>
            </a:fld>
            <a:endParaRPr>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3"/>
          <p:cNvSpPr txBox="1">
            <a:spLocks noGrp="1"/>
          </p:cNvSpPr>
          <p:nvPr>
            <p:ph type="title"/>
          </p:nvPr>
        </p:nvSpPr>
        <p:spPr>
          <a:xfrm>
            <a:off x="457188" y="206229"/>
            <a:ext cx="8229600" cy="8574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zh-TW">
                <a:latin typeface="Times New Roman"/>
                <a:ea typeface="Times New Roman"/>
                <a:cs typeface="Times New Roman"/>
                <a:sym typeface="Times New Roman"/>
              </a:rPr>
              <a:t>Local binary pattern</a:t>
            </a:r>
            <a:endParaRPr>
              <a:latin typeface="Times New Roman"/>
              <a:ea typeface="Times New Roman"/>
              <a:cs typeface="Times New Roman"/>
              <a:sym typeface="Times New Roman"/>
            </a:endParaRPr>
          </a:p>
        </p:txBody>
      </p:sp>
      <p:sp>
        <p:nvSpPr>
          <p:cNvPr id="276" name="Google Shape;276;p33"/>
          <p:cNvSpPr txBox="1"/>
          <p:nvPr/>
        </p:nvSpPr>
        <p:spPr>
          <a:xfrm>
            <a:off x="217625" y="1440800"/>
            <a:ext cx="2962200" cy="27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Times New Roman"/>
                <a:ea typeface="Times New Roman"/>
                <a:cs typeface="Times New Roman"/>
                <a:sym typeface="Times New Roman"/>
              </a:rPr>
              <a:t>The coception is popular from </a:t>
            </a:r>
            <a:r>
              <a:rPr lang="zh-TW" b="1" i="1">
                <a:latin typeface="Times New Roman"/>
                <a:ea typeface="Times New Roman"/>
                <a:cs typeface="Times New Roman"/>
                <a:sym typeface="Times New Roman"/>
              </a:rPr>
              <a:t>“Multiresolution Gray-Scale and Rotation Invariant Texture Classification with Local Binary Patterns“</a:t>
            </a:r>
            <a:endParaRPr b="1" i="1">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p>
            <a:pPr marL="0" lvl="0" indent="0" algn="l" rtl="0">
              <a:spcBef>
                <a:spcPts val="0"/>
              </a:spcBef>
              <a:spcAft>
                <a:spcPts val="0"/>
              </a:spcAft>
              <a:buNone/>
            </a:pPr>
            <a:r>
              <a:rPr lang="zh-TW" i="1">
                <a:latin typeface="Times New Roman"/>
                <a:ea typeface="Times New Roman"/>
                <a:cs typeface="Times New Roman"/>
                <a:sym typeface="Times New Roman"/>
              </a:rPr>
              <a:t>“In this paper, we propose a theoretically and computationally simple approach which is robust in terms of grayscale variations and which is shown to discriminate a large range of rotated textures efficiently. “</a:t>
            </a:r>
            <a:endParaRPr i="1">
              <a:latin typeface="Times New Roman"/>
              <a:ea typeface="Times New Roman"/>
              <a:cs typeface="Times New Roman"/>
              <a:sym typeface="Times New Roman"/>
            </a:endParaRPr>
          </a:p>
        </p:txBody>
      </p:sp>
      <p:pic>
        <p:nvPicPr>
          <p:cNvPr id="277" name="Google Shape;277;p33"/>
          <p:cNvPicPr preferRelativeResize="0"/>
          <p:nvPr/>
        </p:nvPicPr>
        <p:blipFill>
          <a:blip r:embed="rId3">
            <a:alphaModFix/>
          </a:blip>
          <a:stretch>
            <a:fillRect/>
          </a:stretch>
        </p:blipFill>
        <p:spPr>
          <a:xfrm>
            <a:off x="2970150" y="3101000"/>
            <a:ext cx="5924300" cy="1520150"/>
          </a:xfrm>
          <a:prstGeom prst="rect">
            <a:avLst/>
          </a:prstGeom>
          <a:noFill/>
          <a:ln>
            <a:noFill/>
          </a:ln>
        </p:spPr>
      </p:pic>
      <p:sp>
        <p:nvSpPr>
          <p:cNvPr id="278" name="Google Shape;278;p33"/>
          <p:cNvSpPr txBox="1"/>
          <p:nvPr/>
        </p:nvSpPr>
        <p:spPr>
          <a:xfrm>
            <a:off x="3342038" y="2705975"/>
            <a:ext cx="1617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zh-TW" sz="1200">
                <a:solidFill>
                  <a:schemeClr val="dk1"/>
                </a:solidFill>
                <a:latin typeface="Times New Roman"/>
                <a:ea typeface="Times New Roman"/>
                <a:cs typeface="Times New Roman"/>
                <a:sym typeface="Times New Roman"/>
              </a:rPr>
              <a:t>Original Image</a:t>
            </a:r>
            <a:endParaRPr>
              <a:latin typeface="Times New Roman"/>
              <a:ea typeface="Times New Roman"/>
              <a:cs typeface="Times New Roman"/>
              <a:sym typeface="Times New Roman"/>
            </a:endParaRPr>
          </a:p>
        </p:txBody>
      </p:sp>
      <p:pic>
        <p:nvPicPr>
          <p:cNvPr id="279" name="Google Shape;279;p33"/>
          <p:cNvPicPr preferRelativeResize="0"/>
          <p:nvPr/>
        </p:nvPicPr>
        <p:blipFill>
          <a:blip r:embed="rId4">
            <a:alphaModFix/>
          </a:blip>
          <a:stretch>
            <a:fillRect/>
          </a:stretch>
        </p:blipFill>
        <p:spPr>
          <a:xfrm>
            <a:off x="3180813" y="1255924"/>
            <a:ext cx="1940350" cy="1450059"/>
          </a:xfrm>
          <a:prstGeom prst="rect">
            <a:avLst/>
          </a:prstGeom>
          <a:noFill/>
          <a:ln>
            <a:noFill/>
          </a:ln>
        </p:spPr>
      </p:pic>
      <p:sp>
        <p:nvSpPr>
          <p:cNvPr id="280" name="Google Shape;280;p33"/>
          <p:cNvSpPr txBox="1"/>
          <p:nvPr/>
        </p:nvSpPr>
        <p:spPr>
          <a:xfrm>
            <a:off x="5122175" y="2731688"/>
            <a:ext cx="2439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sz="1200">
                <a:latin typeface="Times New Roman"/>
                <a:ea typeface="Times New Roman"/>
                <a:cs typeface="Times New Roman"/>
                <a:sym typeface="Times New Roman"/>
              </a:rPr>
              <a:t>LBP representation image</a:t>
            </a:r>
            <a:endParaRPr sz="1200">
              <a:latin typeface="Times New Roman"/>
              <a:ea typeface="Times New Roman"/>
              <a:cs typeface="Times New Roman"/>
              <a:sym typeface="Times New Roman"/>
            </a:endParaRPr>
          </a:p>
        </p:txBody>
      </p:sp>
      <p:pic>
        <p:nvPicPr>
          <p:cNvPr id="281" name="Google Shape;281;p33"/>
          <p:cNvPicPr preferRelativeResize="0"/>
          <p:nvPr/>
        </p:nvPicPr>
        <p:blipFill>
          <a:blip r:embed="rId5">
            <a:alphaModFix/>
          </a:blip>
          <a:stretch>
            <a:fillRect/>
          </a:stretch>
        </p:blipFill>
        <p:spPr>
          <a:xfrm>
            <a:off x="5378437" y="1255925"/>
            <a:ext cx="1926482" cy="1450050"/>
          </a:xfrm>
          <a:prstGeom prst="rect">
            <a:avLst/>
          </a:prstGeom>
          <a:noFill/>
          <a:ln>
            <a:noFill/>
          </a:ln>
        </p:spPr>
      </p:pic>
      <p:pic>
        <p:nvPicPr>
          <p:cNvPr id="282" name="Google Shape;282;p33"/>
          <p:cNvPicPr preferRelativeResize="0"/>
          <p:nvPr/>
        </p:nvPicPr>
        <p:blipFill rotWithShape="1">
          <a:blip r:embed="rId6">
            <a:alphaModFix/>
          </a:blip>
          <a:srcRect r="7927"/>
          <a:stretch/>
        </p:blipFill>
        <p:spPr>
          <a:xfrm>
            <a:off x="7562173" y="489763"/>
            <a:ext cx="1263200" cy="2216225"/>
          </a:xfrm>
          <a:prstGeom prst="rect">
            <a:avLst/>
          </a:prstGeom>
          <a:noFill/>
          <a:ln>
            <a:noFill/>
          </a:ln>
        </p:spPr>
      </p:pic>
      <p:sp>
        <p:nvSpPr>
          <p:cNvPr id="283" name="Google Shape;283;p33"/>
          <p:cNvSpPr txBox="1"/>
          <p:nvPr/>
        </p:nvSpPr>
        <p:spPr>
          <a:xfrm>
            <a:off x="7510675" y="2731700"/>
            <a:ext cx="1366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sz="1200">
                <a:latin typeface="Times New Roman"/>
                <a:ea typeface="Times New Roman"/>
                <a:cs typeface="Times New Roman"/>
                <a:sym typeface="Times New Roman"/>
              </a:rPr>
              <a:t>LBP histogram</a:t>
            </a:r>
            <a:endParaRPr sz="1200">
              <a:latin typeface="Times New Roman"/>
              <a:ea typeface="Times New Roman"/>
              <a:cs typeface="Times New Roman"/>
              <a:sym typeface="Times New Roman"/>
            </a:endParaRPr>
          </a:p>
        </p:txBody>
      </p:sp>
      <p:sp>
        <p:nvSpPr>
          <p:cNvPr id="284" name="Google Shape;284;p33"/>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latin typeface="Times New Roman"/>
                <a:ea typeface="Times New Roman"/>
                <a:cs typeface="Times New Roman"/>
                <a:sym typeface="Times New Roman"/>
              </a:rPr>
              <a:t>19</a:t>
            </a:fld>
            <a:endParaRPr>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a:off x="1792288" y="3794550"/>
            <a:ext cx="5486400" cy="4251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zh-TW" sz="3600">
                <a:latin typeface="Times New Roman"/>
                <a:ea typeface="Times New Roman"/>
                <a:cs typeface="Times New Roman"/>
                <a:sym typeface="Times New Roman"/>
              </a:rPr>
              <a:t>BACKGROUND</a:t>
            </a:r>
            <a:endParaRPr sz="3600">
              <a:latin typeface="Times New Roman"/>
              <a:ea typeface="Times New Roman"/>
              <a:cs typeface="Times New Roman"/>
              <a:sym typeface="Times New Roman"/>
            </a:endParaRPr>
          </a:p>
        </p:txBody>
      </p:sp>
      <p:pic>
        <p:nvPicPr>
          <p:cNvPr id="96" name="Google Shape;96;p16"/>
          <p:cNvPicPr preferRelativeResize="0">
            <a:picLocks noGrp="1"/>
          </p:cNvPicPr>
          <p:nvPr>
            <p:ph type="pic" idx="2"/>
          </p:nvPr>
        </p:nvPicPr>
        <p:blipFill rotWithShape="1">
          <a:blip r:embed="rId3">
            <a:alphaModFix/>
          </a:blip>
          <a:srcRect t="5845" b="5854"/>
          <a:stretch/>
        </p:blipFill>
        <p:spPr>
          <a:xfrm>
            <a:off x="1792288" y="459581"/>
            <a:ext cx="5486400" cy="3086100"/>
          </a:xfrm>
          <a:prstGeom prst="rect">
            <a:avLst/>
          </a:prstGeom>
        </p:spPr>
      </p:pic>
      <p:sp>
        <p:nvSpPr>
          <p:cNvPr id="97" name="Google Shape;97;p16"/>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latin typeface="Times New Roman"/>
                <a:ea typeface="Times New Roman"/>
                <a:cs typeface="Times New Roman"/>
                <a:sym typeface="Times New Roman"/>
              </a:rPr>
              <a:t>2</a:t>
            </a:fld>
            <a:endParaRPr>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4"/>
          <p:cNvSpPr txBox="1">
            <a:spLocks noGrp="1"/>
          </p:cNvSpPr>
          <p:nvPr>
            <p:ph type="title"/>
          </p:nvPr>
        </p:nvSpPr>
        <p:spPr>
          <a:xfrm>
            <a:off x="457200" y="205979"/>
            <a:ext cx="8229600" cy="8574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zh-TW">
                <a:latin typeface="Times New Roman"/>
                <a:ea typeface="Times New Roman"/>
                <a:cs typeface="Times New Roman"/>
                <a:sym typeface="Times New Roman"/>
              </a:rPr>
              <a:t>Gray-Level Co-occurrence Matrix(GLCM)</a:t>
            </a:r>
            <a:endParaRPr>
              <a:latin typeface="Times New Roman"/>
              <a:ea typeface="Times New Roman"/>
              <a:cs typeface="Times New Roman"/>
              <a:sym typeface="Times New Roman"/>
            </a:endParaRPr>
          </a:p>
        </p:txBody>
      </p:sp>
      <p:sp>
        <p:nvSpPr>
          <p:cNvPr id="290" name="Google Shape;290;p34"/>
          <p:cNvSpPr txBox="1"/>
          <p:nvPr/>
        </p:nvSpPr>
        <p:spPr>
          <a:xfrm>
            <a:off x="457200" y="1947900"/>
            <a:ext cx="4652400" cy="255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zh-TW">
                <a:latin typeface="Times New Roman"/>
                <a:ea typeface="Times New Roman"/>
                <a:cs typeface="Times New Roman"/>
                <a:sym typeface="Times New Roman"/>
              </a:rPr>
              <a:t>Haralick once proposed 14 kinds of statistics calculated based on the gray level co-occurrence matrix: namely: energy, entropy, contrast, uniformity, correlation, variance, sum average, sum variance, sum entropy, difference variance, difference average, difference entropy , Related information measurement and maximum correlation coefficient.</a:t>
            </a:r>
            <a:endParaRPr>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a:latin typeface="Times New Roman"/>
              <a:ea typeface="Times New Roman"/>
              <a:cs typeface="Times New Roman"/>
              <a:sym typeface="Times New Roman"/>
            </a:endParaRPr>
          </a:p>
          <a:p>
            <a:pPr marL="0" lvl="0" indent="0" algn="l" rtl="0">
              <a:spcBef>
                <a:spcPts val="0"/>
              </a:spcBef>
              <a:spcAft>
                <a:spcPts val="0"/>
              </a:spcAft>
              <a:buNone/>
            </a:pPr>
            <a:r>
              <a:rPr lang="zh-TW">
                <a:latin typeface="Times New Roman"/>
                <a:ea typeface="Times New Roman"/>
                <a:cs typeface="Times New Roman"/>
                <a:sym typeface="Times New Roman"/>
              </a:rPr>
              <a:t>Here we refer to "Medical Image Processing and Deep Learning to Diagnose COVID-19 with CT Images" , and select four statistics as the basis for our analysis: </a:t>
            </a:r>
            <a:r>
              <a:rPr lang="zh-TW" b="1">
                <a:latin typeface="Times New Roman"/>
                <a:ea typeface="Times New Roman"/>
                <a:cs typeface="Times New Roman"/>
                <a:sym typeface="Times New Roman"/>
              </a:rPr>
              <a:t>correlation, energy, contrast, and entropy.</a:t>
            </a:r>
            <a:endParaRPr b="1">
              <a:latin typeface="Times New Roman"/>
              <a:ea typeface="Times New Roman"/>
              <a:cs typeface="Times New Roman"/>
              <a:sym typeface="Times New Roman"/>
            </a:endParaRPr>
          </a:p>
        </p:txBody>
      </p:sp>
      <p:pic>
        <p:nvPicPr>
          <p:cNvPr id="291" name="Google Shape;291;p34"/>
          <p:cNvPicPr preferRelativeResize="0"/>
          <p:nvPr/>
        </p:nvPicPr>
        <p:blipFill>
          <a:blip r:embed="rId3">
            <a:alphaModFix/>
          </a:blip>
          <a:stretch>
            <a:fillRect/>
          </a:stretch>
        </p:blipFill>
        <p:spPr>
          <a:xfrm>
            <a:off x="5189550" y="1825304"/>
            <a:ext cx="3729601" cy="2800298"/>
          </a:xfrm>
          <a:prstGeom prst="rect">
            <a:avLst/>
          </a:prstGeom>
          <a:noFill/>
          <a:ln>
            <a:noFill/>
          </a:ln>
        </p:spPr>
      </p:pic>
      <p:sp>
        <p:nvSpPr>
          <p:cNvPr id="292" name="Google Shape;292;p34"/>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latin typeface="Times New Roman"/>
                <a:ea typeface="Times New Roman"/>
                <a:cs typeface="Times New Roman"/>
                <a:sym typeface="Times New Roman"/>
              </a:rPr>
              <a:t>20</a:t>
            </a:fld>
            <a:endParaRPr>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5"/>
          <p:cNvSpPr txBox="1">
            <a:spLocks noGrp="1"/>
          </p:cNvSpPr>
          <p:nvPr>
            <p:ph type="title"/>
          </p:nvPr>
        </p:nvSpPr>
        <p:spPr>
          <a:xfrm>
            <a:off x="457200" y="205979"/>
            <a:ext cx="8229600" cy="8574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zh-TW" sz="3300">
                <a:latin typeface="Times New Roman"/>
                <a:ea typeface="Times New Roman"/>
                <a:cs typeface="Times New Roman"/>
                <a:sym typeface="Times New Roman"/>
              </a:rPr>
              <a:t>Generate gray level co-occurrence matrix</a:t>
            </a:r>
            <a:endParaRPr sz="3300">
              <a:latin typeface="Times New Roman"/>
              <a:ea typeface="Times New Roman"/>
              <a:cs typeface="Times New Roman"/>
              <a:sym typeface="Times New Roman"/>
            </a:endParaRPr>
          </a:p>
        </p:txBody>
      </p:sp>
      <p:sp>
        <p:nvSpPr>
          <p:cNvPr id="298" name="Google Shape;298;p35"/>
          <p:cNvSpPr txBox="1"/>
          <p:nvPr/>
        </p:nvSpPr>
        <p:spPr>
          <a:xfrm>
            <a:off x="350100" y="732500"/>
            <a:ext cx="8443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Times New Roman"/>
                <a:ea typeface="Times New Roman"/>
                <a:cs typeface="Times New Roman"/>
                <a:sym typeface="Times New Roman"/>
              </a:rPr>
              <a:t>First determine a maximum gray level number, and find the maximum gray level, then traverse each pixel to count the gray level value to generate a gray level matrix</a:t>
            </a:r>
            <a:endParaRPr>
              <a:latin typeface="Times New Roman"/>
              <a:ea typeface="Times New Roman"/>
              <a:cs typeface="Times New Roman"/>
              <a:sym typeface="Times New Roman"/>
            </a:endParaRPr>
          </a:p>
        </p:txBody>
      </p:sp>
      <p:pic>
        <p:nvPicPr>
          <p:cNvPr id="299" name="Google Shape;299;p35"/>
          <p:cNvPicPr preferRelativeResize="0"/>
          <p:nvPr/>
        </p:nvPicPr>
        <p:blipFill>
          <a:blip r:embed="rId3">
            <a:alphaModFix/>
          </a:blip>
          <a:stretch>
            <a:fillRect/>
          </a:stretch>
        </p:blipFill>
        <p:spPr>
          <a:xfrm>
            <a:off x="969198" y="1428575"/>
            <a:ext cx="3371974" cy="3321575"/>
          </a:xfrm>
          <a:prstGeom prst="rect">
            <a:avLst/>
          </a:prstGeom>
          <a:noFill/>
          <a:ln>
            <a:noFill/>
          </a:ln>
        </p:spPr>
      </p:pic>
      <p:pic>
        <p:nvPicPr>
          <p:cNvPr id="300" name="Google Shape;300;p35"/>
          <p:cNvPicPr preferRelativeResize="0"/>
          <p:nvPr/>
        </p:nvPicPr>
        <p:blipFill>
          <a:blip r:embed="rId4">
            <a:alphaModFix/>
          </a:blip>
          <a:stretch>
            <a:fillRect/>
          </a:stretch>
        </p:blipFill>
        <p:spPr>
          <a:xfrm>
            <a:off x="5065109" y="1428575"/>
            <a:ext cx="3332646" cy="3321575"/>
          </a:xfrm>
          <a:prstGeom prst="rect">
            <a:avLst/>
          </a:prstGeom>
          <a:noFill/>
          <a:ln>
            <a:noFill/>
          </a:ln>
        </p:spPr>
      </p:pic>
      <p:sp>
        <p:nvSpPr>
          <p:cNvPr id="301" name="Google Shape;301;p35"/>
          <p:cNvSpPr txBox="1"/>
          <p:nvPr/>
        </p:nvSpPr>
        <p:spPr>
          <a:xfrm>
            <a:off x="1274738" y="4750150"/>
            <a:ext cx="276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Times New Roman"/>
                <a:ea typeface="Times New Roman"/>
                <a:cs typeface="Times New Roman"/>
                <a:sym typeface="Times New Roman"/>
              </a:rPr>
              <a:t>maximum gray level number=16</a:t>
            </a:r>
            <a:endParaRPr>
              <a:latin typeface="Times New Roman"/>
              <a:ea typeface="Times New Roman"/>
              <a:cs typeface="Times New Roman"/>
              <a:sym typeface="Times New Roman"/>
            </a:endParaRPr>
          </a:p>
        </p:txBody>
      </p:sp>
      <p:sp>
        <p:nvSpPr>
          <p:cNvPr id="302" name="Google Shape;302;p35"/>
          <p:cNvSpPr txBox="1"/>
          <p:nvPr/>
        </p:nvSpPr>
        <p:spPr>
          <a:xfrm>
            <a:off x="5350975" y="4750150"/>
            <a:ext cx="276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Times New Roman"/>
                <a:ea typeface="Times New Roman"/>
                <a:cs typeface="Times New Roman"/>
                <a:sym typeface="Times New Roman"/>
              </a:rPr>
              <a:t>maximum gray level number=32</a:t>
            </a:r>
            <a:endParaRPr>
              <a:latin typeface="Times New Roman"/>
              <a:ea typeface="Times New Roman"/>
              <a:cs typeface="Times New Roman"/>
              <a:sym typeface="Times New Roman"/>
            </a:endParaRPr>
          </a:p>
        </p:txBody>
      </p:sp>
      <p:sp>
        <p:nvSpPr>
          <p:cNvPr id="303" name="Google Shape;303;p35"/>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latin typeface="Times New Roman"/>
                <a:ea typeface="Times New Roman"/>
                <a:cs typeface="Times New Roman"/>
                <a:sym typeface="Times New Roman"/>
              </a:rPr>
              <a:t>21</a:t>
            </a:fld>
            <a:endParaRPr>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6"/>
          <p:cNvSpPr txBox="1">
            <a:spLocks noGrp="1"/>
          </p:cNvSpPr>
          <p:nvPr>
            <p:ph type="title"/>
          </p:nvPr>
        </p:nvSpPr>
        <p:spPr>
          <a:xfrm>
            <a:off x="1792288" y="3600450"/>
            <a:ext cx="5486400" cy="4251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zh-TW" sz="3600">
                <a:latin typeface="Times New Roman"/>
                <a:ea typeface="Times New Roman"/>
                <a:cs typeface="Times New Roman"/>
                <a:sym typeface="Times New Roman"/>
              </a:rPr>
              <a:t>MODEL</a:t>
            </a:r>
            <a:endParaRPr sz="3600">
              <a:latin typeface="Times New Roman"/>
              <a:ea typeface="Times New Roman"/>
              <a:cs typeface="Times New Roman"/>
              <a:sym typeface="Times New Roman"/>
            </a:endParaRPr>
          </a:p>
        </p:txBody>
      </p:sp>
      <p:pic>
        <p:nvPicPr>
          <p:cNvPr id="309" name="Google Shape;309;p36"/>
          <p:cNvPicPr preferRelativeResize="0">
            <a:picLocks noGrp="1"/>
          </p:cNvPicPr>
          <p:nvPr>
            <p:ph type="pic" idx="2"/>
          </p:nvPr>
        </p:nvPicPr>
        <p:blipFill rotWithShape="1">
          <a:blip r:embed="rId3">
            <a:alphaModFix/>
          </a:blip>
          <a:srcRect t="25257" b="25257"/>
          <a:stretch/>
        </p:blipFill>
        <p:spPr>
          <a:xfrm>
            <a:off x="1792288" y="459581"/>
            <a:ext cx="5486400" cy="3086100"/>
          </a:xfrm>
          <a:prstGeom prst="rect">
            <a:avLst/>
          </a:prstGeom>
        </p:spPr>
      </p:pic>
      <p:sp>
        <p:nvSpPr>
          <p:cNvPr id="310" name="Google Shape;310;p36"/>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latin typeface="Times New Roman"/>
                <a:ea typeface="Times New Roman"/>
                <a:cs typeface="Times New Roman"/>
                <a:sym typeface="Times New Roman"/>
              </a:rPr>
              <a:t>22</a:t>
            </a:fld>
            <a:endParaRPr>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7"/>
          <p:cNvSpPr txBox="1">
            <a:spLocks noGrp="1"/>
          </p:cNvSpPr>
          <p:nvPr>
            <p:ph type="title"/>
          </p:nvPr>
        </p:nvSpPr>
        <p:spPr>
          <a:xfrm>
            <a:off x="457200" y="205979"/>
            <a:ext cx="8229600" cy="8574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zh-TW">
                <a:latin typeface="Times New Roman"/>
                <a:ea typeface="Times New Roman"/>
                <a:cs typeface="Times New Roman"/>
                <a:sym typeface="Times New Roman"/>
              </a:rPr>
              <a:t>Inception V3</a:t>
            </a:r>
            <a:endParaRPr>
              <a:latin typeface="Times New Roman"/>
              <a:ea typeface="Times New Roman"/>
              <a:cs typeface="Times New Roman"/>
              <a:sym typeface="Times New Roman"/>
            </a:endParaRPr>
          </a:p>
        </p:txBody>
      </p:sp>
      <p:sp>
        <p:nvSpPr>
          <p:cNvPr id="316" name="Google Shape;316;p37"/>
          <p:cNvSpPr txBox="1"/>
          <p:nvPr/>
        </p:nvSpPr>
        <p:spPr>
          <a:xfrm>
            <a:off x="635900" y="1063375"/>
            <a:ext cx="7944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Times New Roman"/>
                <a:ea typeface="Times New Roman"/>
                <a:cs typeface="Times New Roman"/>
                <a:sym typeface="Times New Roman"/>
              </a:rPr>
              <a:t>The conception started from </a:t>
            </a:r>
            <a:r>
              <a:rPr lang="zh-TW" b="1" i="1">
                <a:latin typeface="Times New Roman"/>
                <a:ea typeface="Times New Roman"/>
                <a:cs typeface="Times New Roman"/>
                <a:sym typeface="Times New Roman"/>
              </a:rPr>
              <a:t>”Rethinking the Inception Architecture for Computer Vision”</a:t>
            </a:r>
            <a:r>
              <a:rPr lang="zh-TW">
                <a:latin typeface="Times New Roman"/>
                <a:ea typeface="Times New Roman"/>
                <a:cs typeface="Times New Roman"/>
                <a:sym typeface="Times New Roman"/>
              </a:rPr>
              <a:t> early with InceptionV2.</a:t>
            </a:r>
            <a:endParaRPr>
              <a:latin typeface="Times New Roman"/>
              <a:ea typeface="Times New Roman"/>
              <a:cs typeface="Times New Roman"/>
              <a:sym typeface="Times New Roman"/>
            </a:endParaRPr>
          </a:p>
        </p:txBody>
      </p:sp>
      <p:sp>
        <p:nvSpPr>
          <p:cNvPr id="317" name="Google Shape;317;p37"/>
          <p:cNvSpPr txBox="1"/>
          <p:nvPr/>
        </p:nvSpPr>
        <p:spPr>
          <a:xfrm>
            <a:off x="4741105" y="3718800"/>
            <a:ext cx="38394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b="1">
                <a:latin typeface="Times New Roman"/>
                <a:ea typeface="Times New Roman"/>
                <a:cs typeface="Times New Roman"/>
                <a:sym typeface="Times New Roman"/>
              </a:rPr>
              <a:t>Introducing the notion of auxiliary classifiers to improve the convergence </a:t>
            </a:r>
            <a:endParaRPr b="1">
              <a:latin typeface="Times New Roman"/>
              <a:ea typeface="Times New Roman"/>
              <a:cs typeface="Times New Roman"/>
              <a:sym typeface="Times New Roman"/>
            </a:endParaRPr>
          </a:p>
          <a:p>
            <a:pPr marL="0" lvl="0" indent="0" algn="l" rtl="0">
              <a:spcBef>
                <a:spcPts val="0"/>
              </a:spcBef>
              <a:spcAft>
                <a:spcPts val="0"/>
              </a:spcAft>
              <a:buNone/>
            </a:pPr>
            <a:r>
              <a:rPr lang="zh-TW" i="1">
                <a:latin typeface="Times New Roman"/>
                <a:ea typeface="Times New Roman"/>
                <a:cs typeface="Times New Roman"/>
                <a:sym typeface="Times New Roman"/>
              </a:rPr>
              <a:t>“argues that auxiliary classifiers promote more stable learning and better convergence. “</a:t>
            </a:r>
            <a:endParaRPr i="1">
              <a:latin typeface="Times New Roman"/>
              <a:ea typeface="Times New Roman"/>
              <a:cs typeface="Times New Roman"/>
              <a:sym typeface="Times New Roman"/>
            </a:endParaRPr>
          </a:p>
        </p:txBody>
      </p:sp>
      <p:pic>
        <p:nvPicPr>
          <p:cNvPr id="318" name="Google Shape;318;p37"/>
          <p:cNvPicPr preferRelativeResize="0"/>
          <p:nvPr/>
        </p:nvPicPr>
        <p:blipFill rotWithShape="1">
          <a:blip r:embed="rId3">
            <a:alphaModFix/>
          </a:blip>
          <a:srcRect b="14544"/>
          <a:stretch/>
        </p:blipFill>
        <p:spPr>
          <a:xfrm>
            <a:off x="845200" y="1594375"/>
            <a:ext cx="3057525" cy="2124425"/>
          </a:xfrm>
          <a:prstGeom prst="rect">
            <a:avLst/>
          </a:prstGeom>
          <a:noFill/>
          <a:ln>
            <a:noFill/>
          </a:ln>
        </p:spPr>
      </p:pic>
      <p:sp>
        <p:nvSpPr>
          <p:cNvPr id="319" name="Google Shape;319;p37"/>
          <p:cNvSpPr txBox="1"/>
          <p:nvPr/>
        </p:nvSpPr>
        <p:spPr>
          <a:xfrm>
            <a:off x="496950" y="3718800"/>
            <a:ext cx="38394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b="1">
                <a:solidFill>
                  <a:schemeClr val="dk1"/>
                </a:solidFill>
                <a:latin typeface="Times New Roman"/>
                <a:ea typeface="Times New Roman"/>
                <a:cs typeface="Times New Roman"/>
                <a:sym typeface="Times New Roman"/>
              </a:rPr>
              <a:t>Factorizing Convolutions with Large Filter Size</a:t>
            </a:r>
            <a:endParaRPr b="1">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zh-TW" i="1">
                <a:latin typeface="Times New Roman"/>
                <a:ea typeface="Times New Roman"/>
                <a:cs typeface="Times New Roman"/>
                <a:sym typeface="Times New Roman"/>
              </a:rPr>
              <a:t>“...with suitable factorization, we can end up with more disentangled parameters and therefore with faster training”</a:t>
            </a:r>
            <a:endParaRPr i="1">
              <a:latin typeface="Times New Roman"/>
              <a:ea typeface="Times New Roman"/>
              <a:cs typeface="Times New Roman"/>
              <a:sym typeface="Times New Roman"/>
            </a:endParaRPr>
          </a:p>
        </p:txBody>
      </p:sp>
      <p:pic>
        <p:nvPicPr>
          <p:cNvPr id="320" name="Google Shape;320;p37"/>
          <p:cNvPicPr preferRelativeResize="0"/>
          <p:nvPr/>
        </p:nvPicPr>
        <p:blipFill>
          <a:blip r:embed="rId4">
            <a:alphaModFix/>
          </a:blip>
          <a:stretch>
            <a:fillRect/>
          </a:stretch>
        </p:blipFill>
        <p:spPr>
          <a:xfrm>
            <a:off x="5179726" y="1804550"/>
            <a:ext cx="2962150" cy="1788675"/>
          </a:xfrm>
          <a:prstGeom prst="rect">
            <a:avLst/>
          </a:prstGeom>
          <a:noFill/>
          <a:ln>
            <a:noFill/>
          </a:ln>
        </p:spPr>
      </p:pic>
      <p:sp>
        <p:nvSpPr>
          <p:cNvPr id="321" name="Google Shape;321;p37"/>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latin typeface="Times New Roman"/>
                <a:ea typeface="Times New Roman"/>
                <a:cs typeface="Times New Roman"/>
                <a:sym typeface="Times New Roman"/>
              </a:rPr>
              <a:t>23</a:t>
            </a:fld>
            <a:endParaRPr>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8"/>
          <p:cNvSpPr txBox="1">
            <a:spLocks noGrp="1"/>
          </p:cNvSpPr>
          <p:nvPr>
            <p:ph type="title"/>
          </p:nvPr>
        </p:nvSpPr>
        <p:spPr>
          <a:xfrm>
            <a:off x="457200" y="205979"/>
            <a:ext cx="8229600" cy="8574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zh-TW">
                <a:latin typeface="Times New Roman"/>
                <a:ea typeface="Times New Roman"/>
                <a:cs typeface="Times New Roman"/>
                <a:sym typeface="Times New Roman"/>
              </a:rPr>
              <a:t>Architecture</a:t>
            </a:r>
            <a:endParaRPr>
              <a:latin typeface="Times New Roman"/>
              <a:ea typeface="Times New Roman"/>
              <a:cs typeface="Times New Roman"/>
              <a:sym typeface="Times New Roman"/>
            </a:endParaRPr>
          </a:p>
        </p:txBody>
      </p:sp>
      <p:pic>
        <p:nvPicPr>
          <p:cNvPr id="327" name="Google Shape;327;p38"/>
          <p:cNvPicPr preferRelativeResize="0"/>
          <p:nvPr/>
        </p:nvPicPr>
        <p:blipFill>
          <a:blip r:embed="rId3">
            <a:alphaModFix/>
          </a:blip>
          <a:stretch>
            <a:fillRect/>
          </a:stretch>
        </p:blipFill>
        <p:spPr>
          <a:xfrm>
            <a:off x="333038" y="1143004"/>
            <a:ext cx="8477914" cy="3775321"/>
          </a:xfrm>
          <a:prstGeom prst="rect">
            <a:avLst/>
          </a:prstGeom>
          <a:noFill/>
          <a:ln>
            <a:noFill/>
          </a:ln>
        </p:spPr>
      </p:pic>
      <p:sp>
        <p:nvSpPr>
          <p:cNvPr id="328" name="Google Shape;328;p38"/>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latin typeface="Times New Roman"/>
                <a:ea typeface="Times New Roman"/>
                <a:cs typeface="Times New Roman"/>
                <a:sym typeface="Times New Roman"/>
              </a:rPr>
              <a:t>24</a:t>
            </a:fld>
            <a:endParaRPr>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pic>
        <p:nvPicPr>
          <p:cNvPr id="333" name="Google Shape;333;p39"/>
          <p:cNvPicPr preferRelativeResize="0"/>
          <p:nvPr/>
        </p:nvPicPr>
        <p:blipFill>
          <a:blip r:embed="rId3">
            <a:alphaModFix/>
          </a:blip>
          <a:stretch>
            <a:fillRect/>
          </a:stretch>
        </p:blipFill>
        <p:spPr>
          <a:xfrm>
            <a:off x="184600" y="801379"/>
            <a:ext cx="8839199" cy="3540726"/>
          </a:xfrm>
          <a:prstGeom prst="rect">
            <a:avLst/>
          </a:prstGeom>
          <a:noFill/>
          <a:ln>
            <a:noFill/>
          </a:ln>
        </p:spPr>
      </p:pic>
      <p:sp>
        <p:nvSpPr>
          <p:cNvPr id="334" name="Google Shape;334;p39"/>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latin typeface="Times New Roman"/>
                <a:ea typeface="Times New Roman"/>
                <a:cs typeface="Times New Roman"/>
                <a:sym typeface="Times New Roman"/>
              </a:rPr>
              <a:t>25</a:t>
            </a:fld>
            <a:endParaRPr>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0"/>
          <p:cNvSpPr txBox="1">
            <a:spLocks noGrp="1"/>
          </p:cNvSpPr>
          <p:nvPr>
            <p:ph type="title"/>
          </p:nvPr>
        </p:nvSpPr>
        <p:spPr>
          <a:xfrm>
            <a:off x="457200" y="205979"/>
            <a:ext cx="8229600" cy="8574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zh-TW">
                <a:latin typeface="Times New Roman"/>
                <a:ea typeface="Times New Roman"/>
                <a:cs typeface="Times New Roman"/>
                <a:sym typeface="Times New Roman"/>
              </a:rPr>
              <a:t>VGG-19</a:t>
            </a:r>
            <a:endParaRPr>
              <a:latin typeface="Times New Roman"/>
              <a:ea typeface="Times New Roman"/>
              <a:cs typeface="Times New Roman"/>
              <a:sym typeface="Times New Roman"/>
            </a:endParaRPr>
          </a:p>
        </p:txBody>
      </p:sp>
      <p:sp>
        <p:nvSpPr>
          <p:cNvPr id="340" name="Google Shape;340;p40"/>
          <p:cNvSpPr txBox="1"/>
          <p:nvPr/>
        </p:nvSpPr>
        <p:spPr>
          <a:xfrm>
            <a:off x="619800" y="1256550"/>
            <a:ext cx="43386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Times New Roman"/>
                <a:ea typeface="Times New Roman"/>
                <a:cs typeface="Times New Roman"/>
                <a:sym typeface="Times New Roman"/>
              </a:rPr>
              <a:t>According to </a:t>
            </a:r>
            <a:r>
              <a:rPr lang="zh-TW" b="1" i="1">
                <a:latin typeface="Times New Roman"/>
                <a:ea typeface="Times New Roman"/>
                <a:cs typeface="Times New Roman"/>
                <a:sym typeface="Times New Roman"/>
              </a:rPr>
              <a:t>“VERY DEEP CONVOLUTIONAL NETWORKS FOR LARGE-SCALE IMAGE RECOGNITION”</a:t>
            </a:r>
            <a:r>
              <a:rPr lang="zh-TW">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marL="0" lvl="0" indent="0" algn="l" rtl="0">
              <a:spcBef>
                <a:spcPts val="0"/>
              </a:spcBef>
              <a:spcAft>
                <a:spcPts val="0"/>
              </a:spcAft>
              <a:buNone/>
            </a:pPr>
            <a:r>
              <a:rPr lang="zh-TW">
                <a:latin typeface="Times New Roman"/>
                <a:ea typeface="Times New Roman"/>
                <a:cs typeface="Times New Roman"/>
                <a:sym typeface="Times New Roman"/>
              </a:rPr>
              <a:t>VGG19 contains 19 hidden layers (16 convolutional layers and 3 fully connected layers). </a:t>
            </a:r>
            <a:endParaRPr>
              <a:latin typeface="Times New Roman"/>
              <a:ea typeface="Times New Roman"/>
              <a:cs typeface="Times New Roman"/>
              <a:sym typeface="Times New Roman"/>
            </a:endParaRPr>
          </a:p>
          <a:p>
            <a:pPr marL="0" lvl="0" indent="0" algn="l" rtl="0">
              <a:spcBef>
                <a:spcPts val="0"/>
              </a:spcBef>
              <a:spcAft>
                <a:spcPts val="0"/>
              </a:spcAft>
              <a:buNone/>
            </a:pPr>
            <a:r>
              <a:rPr lang="zh-TW">
                <a:latin typeface="Times New Roman"/>
                <a:ea typeface="Times New Roman"/>
                <a:cs typeface="Times New Roman"/>
                <a:sym typeface="Times New Roman"/>
              </a:rPr>
              <a:t>Its advantage lies in its simple structure, but along with its extremely deep characteristics, it will cause a large number of parameters and the disadvantage of taking up a large space.</a:t>
            </a:r>
            <a:endParaRPr>
              <a:latin typeface="Times New Roman"/>
              <a:ea typeface="Times New Roman"/>
              <a:cs typeface="Times New Roman"/>
              <a:sym typeface="Times New Roman"/>
            </a:endParaRPr>
          </a:p>
        </p:txBody>
      </p:sp>
      <p:pic>
        <p:nvPicPr>
          <p:cNvPr id="341" name="Google Shape;341;p40"/>
          <p:cNvPicPr preferRelativeResize="0"/>
          <p:nvPr/>
        </p:nvPicPr>
        <p:blipFill>
          <a:blip r:embed="rId3">
            <a:alphaModFix/>
          </a:blip>
          <a:stretch>
            <a:fillRect/>
          </a:stretch>
        </p:blipFill>
        <p:spPr>
          <a:xfrm>
            <a:off x="5340422" y="1141675"/>
            <a:ext cx="3184250" cy="3237150"/>
          </a:xfrm>
          <a:prstGeom prst="rect">
            <a:avLst/>
          </a:prstGeom>
          <a:noFill/>
          <a:ln>
            <a:noFill/>
          </a:ln>
        </p:spPr>
      </p:pic>
      <p:sp>
        <p:nvSpPr>
          <p:cNvPr id="342" name="Google Shape;342;p40"/>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latin typeface="Times New Roman"/>
                <a:ea typeface="Times New Roman"/>
                <a:cs typeface="Times New Roman"/>
                <a:sym typeface="Times New Roman"/>
              </a:rPr>
              <a:t>26</a:t>
            </a:fld>
            <a:endParaRPr>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1"/>
          <p:cNvSpPr txBox="1">
            <a:spLocks noGrp="1"/>
          </p:cNvSpPr>
          <p:nvPr>
            <p:ph type="title"/>
          </p:nvPr>
        </p:nvSpPr>
        <p:spPr>
          <a:xfrm>
            <a:off x="457200" y="205979"/>
            <a:ext cx="8229600" cy="8574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1100"/>
              <a:buFont typeface="Arial"/>
              <a:buNone/>
            </a:pPr>
            <a:r>
              <a:rPr lang="zh-TW">
                <a:latin typeface="Times New Roman"/>
                <a:ea typeface="Times New Roman"/>
                <a:cs typeface="Times New Roman"/>
                <a:sym typeface="Times New Roman"/>
              </a:rPr>
              <a:t>Architecture</a:t>
            </a:r>
            <a:endParaRPr/>
          </a:p>
        </p:txBody>
      </p:sp>
      <p:pic>
        <p:nvPicPr>
          <p:cNvPr id="348" name="Google Shape;348;p41"/>
          <p:cNvPicPr preferRelativeResize="0"/>
          <p:nvPr/>
        </p:nvPicPr>
        <p:blipFill>
          <a:blip r:embed="rId3">
            <a:alphaModFix/>
          </a:blip>
          <a:stretch>
            <a:fillRect/>
          </a:stretch>
        </p:blipFill>
        <p:spPr>
          <a:xfrm>
            <a:off x="1624875" y="3178375"/>
            <a:ext cx="6315075" cy="1724025"/>
          </a:xfrm>
          <a:prstGeom prst="rect">
            <a:avLst/>
          </a:prstGeom>
          <a:noFill/>
          <a:ln>
            <a:noFill/>
          </a:ln>
        </p:spPr>
      </p:pic>
      <p:pic>
        <p:nvPicPr>
          <p:cNvPr id="349" name="Google Shape;349;p41"/>
          <p:cNvPicPr preferRelativeResize="0"/>
          <p:nvPr/>
        </p:nvPicPr>
        <p:blipFill>
          <a:blip r:embed="rId4">
            <a:alphaModFix/>
          </a:blip>
          <a:stretch>
            <a:fillRect/>
          </a:stretch>
        </p:blipFill>
        <p:spPr>
          <a:xfrm>
            <a:off x="304788" y="1440750"/>
            <a:ext cx="8839200" cy="1737621"/>
          </a:xfrm>
          <a:prstGeom prst="rect">
            <a:avLst/>
          </a:prstGeom>
          <a:noFill/>
          <a:ln>
            <a:noFill/>
          </a:ln>
        </p:spPr>
      </p:pic>
      <p:sp>
        <p:nvSpPr>
          <p:cNvPr id="350" name="Google Shape;350;p41"/>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latin typeface="Times New Roman"/>
                <a:ea typeface="Times New Roman"/>
                <a:cs typeface="Times New Roman"/>
                <a:sym typeface="Times New Roman"/>
              </a:rPr>
              <a:t>27</a:t>
            </a:fld>
            <a:endParaRPr>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2"/>
          <p:cNvSpPr txBox="1">
            <a:spLocks noGrp="1"/>
          </p:cNvSpPr>
          <p:nvPr>
            <p:ph type="title"/>
          </p:nvPr>
        </p:nvSpPr>
        <p:spPr>
          <a:xfrm>
            <a:off x="457200" y="205979"/>
            <a:ext cx="8229600" cy="8574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zh-TW">
                <a:latin typeface="Times New Roman"/>
                <a:ea typeface="Times New Roman"/>
                <a:cs typeface="Times New Roman"/>
                <a:sym typeface="Times New Roman"/>
              </a:rPr>
              <a:t>ResNet50</a:t>
            </a:r>
            <a:endParaRPr>
              <a:latin typeface="Times New Roman"/>
              <a:ea typeface="Times New Roman"/>
              <a:cs typeface="Times New Roman"/>
              <a:sym typeface="Times New Roman"/>
            </a:endParaRPr>
          </a:p>
        </p:txBody>
      </p:sp>
      <p:sp>
        <p:nvSpPr>
          <p:cNvPr id="356" name="Google Shape;356;p42"/>
          <p:cNvSpPr txBox="1"/>
          <p:nvPr/>
        </p:nvSpPr>
        <p:spPr>
          <a:xfrm>
            <a:off x="893475" y="1199350"/>
            <a:ext cx="7590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solidFill>
                  <a:schemeClr val="dk1"/>
                </a:solidFill>
                <a:latin typeface="Times New Roman"/>
                <a:ea typeface="Times New Roman"/>
                <a:cs typeface="Times New Roman"/>
                <a:sym typeface="Times New Roman"/>
              </a:rPr>
              <a:t>According to </a:t>
            </a:r>
            <a:r>
              <a:rPr lang="zh-TW" b="1" i="1">
                <a:latin typeface="Times New Roman"/>
                <a:ea typeface="Times New Roman"/>
                <a:cs typeface="Times New Roman"/>
                <a:sym typeface="Times New Roman"/>
              </a:rPr>
              <a:t>“Deep Residual Learning for Image Recognition “ </a:t>
            </a:r>
            <a:endParaRPr b="1" i="1">
              <a:latin typeface="Times New Roman"/>
              <a:ea typeface="Times New Roman"/>
              <a:cs typeface="Times New Roman"/>
              <a:sym typeface="Times New Roman"/>
            </a:endParaRPr>
          </a:p>
          <a:p>
            <a:pPr marL="0" lvl="0" indent="0" algn="l" rtl="0">
              <a:spcBef>
                <a:spcPts val="0"/>
              </a:spcBef>
              <a:spcAft>
                <a:spcPts val="0"/>
              </a:spcAft>
              <a:buNone/>
            </a:pPr>
            <a:r>
              <a:rPr lang="zh-TW">
                <a:latin typeface="Times New Roman"/>
                <a:ea typeface="Times New Roman"/>
                <a:cs typeface="Times New Roman"/>
                <a:sym typeface="Times New Roman"/>
              </a:rPr>
              <a:t>The existence of ResNet simply makes deep networks easier to train, and also opens the era of various ultra-deep networks.</a:t>
            </a:r>
            <a:endParaRPr>
              <a:latin typeface="Times New Roman"/>
              <a:ea typeface="Times New Roman"/>
              <a:cs typeface="Times New Roman"/>
              <a:sym typeface="Times New Roman"/>
            </a:endParaRPr>
          </a:p>
        </p:txBody>
      </p:sp>
      <p:sp>
        <p:nvSpPr>
          <p:cNvPr id="357" name="Google Shape;357;p42"/>
          <p:cNvSpPr txBox="1"/>
          <p:nvPr/>
        </p:nvSpPr>
        <p:spPr>
          <a:xfrm>
            <a:off x="978300" y="3851850"/>
            <a:ext cx="71874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b="1">
                <a:latin typeface="Times New Roman"/>
                <a:ea typeface="Times New Roman"/>
                <a:cs typeface="Times New Roman"/>
                <a:sym typeface="Times New Roman"/>
              </a:rPr>
              <a:t>Bottleneck Architectures</a:t>
            </a:r>
            <a:endParaRPr b="1">
              <a:latin typeface="Times New Roman"/>
              <a:ea typeface="Times New Roman"/>
              <a:cs typeface="Times New Roman"/>
              <a:sym typeface="Times New Roman"/>
            </a:endParaRPr>
          </a:p>
          <a:p>
            <a:pPr marL="0" lvl="0" indent="0" algn="l" rtl="0">
              <a:spcBef>
                <a:spcPts val="0"/>
              </a:spcBef>
              <a:spcAft>
                <a:spcPts val="0"/>
              </a:spcAft>
              <a:buNone/>
            </a:pPr>
            <a:r>
              <a:rPr lang="zh-TW" i="1">
                <a:latin typeface="Times New Roman"/>
                <a:ea typeface="Times New Roman"/>
                <a:cs typeface="Times New Roman"/>
                <a:sym typeface="Times New Roman"/>
              </a:rPr>
              <a:t>“...50-layer ResNet: We replace each 2-layer block in the 34-layer net with this 3-layer bottleneck block, resulting in a 50-layer ResNet .”</a:t>
            </a:r>
            <a:endParaRPr i="1">
              <a:latin typeface="Times New Roman"/>
              <a:ea typeface="Times New Roman"/>
              <a:cs typeface="Times New Roman"/>
              <a:sym typeface="Times New Roman"/>
            </a:endParaRPr>
          </a:p>
        </p:txBody>
      </p:sp>
      <p:pic>
        <p:nvPicPr>
          <p:cNvPr id="358" name="Google Shape;358;p42"/>
          <p:cNvPicPr preferRelativeResize="0"/>
          <p:nvPr/>
        </p:nvPicPr>
        <p:blipFill>
          <a:blip r:embed="rId3">
            <a:alphaModFix/>
          </a:blip>
          <a:stretch>
            <a:fillRect/>
          </a:stretch>
        </p:blipFill>
        <p:spPr>
          <a:xfrm>
            <a:off x="2281700" y="2030650"/>
            <a:ext cx="4580600" cy="1916536"/>
          </a:xfrm>
          <a:prstGeom prst="rect">
            <a:avLst/>
          </a:prstGeom>
          <a:noFill/>
          <a:ln>
            <a:noFill/>
          </a:ln>
        </p:spPr>
      </p:pic>
      <p:sp>
        <p:nvSpPr>
          <p:cNvPr id="359" name="Google Shape;359;p42"/>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latin typeface="Times New Roman"/>
                <a:ea typeface="Times New Roman"/>
                <a:cs typeface="Times New Roman"/>
                <a:sym typeface="Times New Roman"/>
              </a:rPr>
              <a:t>28</a:t>
            </a:fld>
            <a:endParaRPr>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3"/>
          <p:cNvSpPr txBox="1">
            <a:spLocks noGrp="1"/>
          </p:cNvSpPr>
          <p:nvPr>
            <p:ph type="title"/>
          </p:nvPr>
        </p:nvSpPr>
        <p:spPr>
          <a:xfrm>
            <a:off x="457200" y="205979"/>
            <a:ext cx="8229600" cy="8574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zh-TW">
                <a:latin typeface="Times New Roman"/>
                <a:ea typeface="Times New Roman"/>
                <a:cs typeface="Times New Roman"/>
                <a:sym typeface="Times New Roman"/>
              </a:rPr>
              <a:t>Architecture</a:t>
            </a:r>
            <a:endParaRPr>
              <a:latin typeface="Times New Roman"/>
              <a:ea typeface="Times New Roman"/>
              <a:cs typeface="Times New Roman"/>
              <a:sym typeface="Times New Roman"/>
            </a:endParaRPr>
          </a:p>
        </p:txBody>
      </p:sp>
      <p:sp>
        <p:nvSpPr>
          <p:cNvPr id="365" name="Google Shape;365;p43"/>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latin typeface="Times New Roman"/>
                <a:ea typeface="Times New Roman"/>
                <a:cs typeface="Times New Roman"/>
                <a:sym typeface="Times New Roman"/>
              </a:rPr>
              <a:t>29</a:t>
            </a:fld>
            <a:endParaRPr>
              <a:latin typeface="Times New Roman"/>
              <a:ea typeface="Times New Roman"/>
              <a:cs typeface="Times New Roman"/>
              <a:sym typeface="Times New Roman"/>
            </a:endParaRPr>
          </a:p>
        </p:txBody>
      </p:sp>
      <p:pic>
        <p:nvPicPr>
          <p:cNvPr id="366" name="Google Shape;366;p43"/>
          <p:cNvPicPr preferRelativeResize="0"/>
          <p:nvPr/>
        </p:nvPicPr>
        <p:blipFill>
          <a:blip r:embed="rId3">
            <a:alphaModFix/>
          </a:blip>
          <a:stretch>
            <a:fillRect/>
          </a:stretch>
        </p:blipFill>
        <p:spPr>
          <a:xfrm>
            <a:off x="152400" y="1215779"/>
            <a:ext cx="8839200" cy="336943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7"/>
          <p:cNvSpPr txBox="1">
            <a:spLocks noGrp="1"/>
          </p:cNvSpPr>
          <p:nvPr>
            <p:ph type="title"/>
          </p:nvPr>
        </p:nvSpPr>
        <p:spPr>
          <a:xfrm>
            <a:off x="457200" y="205979"/>
            <a:ext cx="8229600" cy="8574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zh-TW">
                <a:latin typeface="Times New Roman"/>
                <a:ea typeface="Times New Roman"/>
                <a:cs typeface="Times New Roman"/>
                <a:sym typeface="Times New Roman"/>
              </a:rPr>
              <a:t>BACKGROUND</a:t>
            </a:r>
            <a:endParaRPr>
              <a:latin typeface="Times New Roman"/>
              <a:ea typeface="Times New Roman"/>
              <a:cs typeface="Times New Roman"/>
              <a:sym typeface="Times New Roman"/>
            </a:endParaRPr>
          </a:p>
        </p:txBody>
      </p:sp>
      <p:pic>
        <p:nvPicPr>
          <p:cNvPr id="103" name="Google Shape;103;p17"/>
          <p:cNvPicPr preferRelativeResize="0"/>
          <p:nvPr/>
        </p:nvPicPr>
        <p:blipFill rotWithShape="1">
          <a:blip r:embed="rId3">
            <a:alphaModFix/>
          </a:blip>
          <a:srcRect r="832"/>
          <a:stretch/>
        </p:blipFill>
        <p:spPr>
          <a:xfrm>
            <a:off x="3354950" y="1221067"/>
            <a:ext cx="5686425" cy="3324225"/>
          </a:xfrm>
          <a:prstGeom prst="rect">
            <a:avLst/>
          </a:prstGeom>
          <a:noFill/>
          <a:ln>
            <a:noFill/>
          </a:ln>
        </p:spPr>
      </p:pic>
      <p:sp>
        <p:nvSpPr>
          <p:cNvPr id="104" name="Google Shape;104;p17"/>
          <p:cNvSpPr txBox="1"/>
          <p:nvPr/>
        </p:nvSpPr>
        <p:spPr>
          <a:xfrm>
            <a:off x="356525" y="1253800"/>
            <a:ext cx="2778000" cy="295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a:latin typeface="Times New Roman"/>
                <a:ea typeface="Times New Roman"/>
                <a:cs typeface="Times New Roman"/>
                <a:sym typeface="Times New Roman"/>
              </a:rPr>
              <a:t>Severe Special Infectious Pneumonia (COVID-19) was first detected in People's Republic of China at the end of 2019, and then quickly spread to many countries around the world in early 2020, gradually turning into a </a:t>
            </a:r>
            <a:r>
              <a:rPr lang="zh-TW" sz="1800" b="1">
                <a:solidFill>
                  <a:schemeClr val="accent5"/>
                </a:solidFill>
                <a:latin typeface="Times New Roman"/>
                <a:ea typeface="Times New Roman"/>
                <a:cs typeface="Times New Roman"/>
                <a:sym typeface="Times New Roman"/>
              </a:rPr>
              <a:t>global pandemic</a:t>
            </a:r>
            <a:endParaRPr sz="1800" b="1">
              <a:solidFill>
                <a:schemeClr val="accent5"/>
              </a:solidFill>
              <a:latin typeface="Times New Roman"/>
              <a:ea typeface="Times New Roman"/>
              <a:cs typeface="Times New Roman"/>
              <a:sym typeface="Times New Roman"/>
            </a:endParaRPr>
          </a:p>
        </p:txBody>
      </p:sp>
      <p:sp>
        <p:nvSpPr>
          <p:cNvPr id="105" name="Google Shape;105;p17"/>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latin typeface="Times New Roman"/>
                <a:ea typeface="Times New Roman"/>
                <a:cs typeface="Times New Roman"/>
                <a:sym typeface="Times New Roman"/>
              </a:rPr>
              <a:t>3</a:t>
            </a:fld>
            <a:endParaRPr>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4"/>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latin typeface="Times New Roman"/>
                <a:ea typeface="Times New Roman"/>
                <a:cs typeface="Times New Roman"/>
                <a:sym typeface="Times New Roman"/>
              </a:rPr>
              <a:t>30</a:t>
            </a:fld>
            <a:endParaRPr>
              <a:latin typeface="Times New Roman"/>
              <a:ea typeface="Times New Roman"/>
              <a:cs typeface="Times New Roman"/>
              <a:sym typeface="Times New Roman"/>
            </a:endParaRPr>
          </a:p>
        </p:txBody>
      </p:sp>
      <p:pic>
        <p:nvPicPr>
          <p:cNvPr id="372" name="Google Shape;372;p44"/>
          <p:cNvPicPr preferRelativeResize="0"/>
          <p:nvPr/>
        </p:nvPicPr>
        <p:blipFill>
          <a:blip r:embed="rId3">
            <a:alphaModFix/>
          </a:blip>
          <a:stretch>
            <a:fillRect/>
          </a:stretch>
        </p:blipFill>
        <p:spPr>
          <a:xfrm>
            <a:off x="1029775" y="974279"/>
            <a:ext cx="7173807" cy="339908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5"/>
          <p:cNvSpPr txBox="1">
            <a:spLocks noGrp="1"/>
          </p:cNvSpPr>
          <p:nvPr>
            <p:ph type="title"/>
          </p:nvPr>
        </p:nvSpPr>
        <p:spPr>
          <a:xfrm>
            <a:off x="4346650" y="769425"/>
            <a:ext cx="4163100" cy="8574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zh-TW">
                <a:latin typeface="Times New Roman"/>
                <a:ea typeface="Times New Roman"/>
                <a:cs typeface="Times New Roman"/>
                <a:sym typeface="Times New Roman"/>
              </a:rPr>
              <a:t>Xception</a:t>
            </a:r>
            <a:endParaRPr>
              <a:latin typeface="Times New Roman"/>
              <a:ea typeface="Times New Roman"/>
              <a:cs typeface="Times New Roman"/>
              <a:sym typeface="Times New Roman"/>
            </a:endParaRPr>
          </a:p>
        </p:txBody>
      </p:sp>
      <p:sp>
        <p:nvSpPr>
          <p:cNvPr id="378" name="Google Shape;378;p45"/>
          <p:cNvSpPr txBox="1"/>
          <p:nvPr/>
        </p:nvSpPr>
        <p:spPr>
          <a:xfrm>
            <a:off x="4523725" y="1885950"/>
            <a:ext cx="4322400" cy="2068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zh-TW" sz="1200">
                <a:solidFill>
                  <a:schemeClr val="dk1"/>
                </a:solidFill>
                <a:latin typeface="Times New Roman"/>
                <a:ea typeface="Times New Roman"/>
                <a:cs typeface="Times New Roman"/>
                <a:sym typeface="Times New Roman"/>
              </a:rPr>
              <a:t>In </a:t>
            </a:r>
            <a:r>
              <a:rPr lang="zh-TW" sz="1200" b="1" i="1">
                <a:solidFill>
                  <a:schemeClr val="dk1"/>
                </a:solidFill>
                <a:latin typeface="Times New Roman"/>
                <a:ea typeface="Times New Roman"/>
                <a:cs typeface="Times New Roman"/>
                <a:sym typeface="Times New Roman"/>
              </a:rPr>
              <a:t>"Xception: Deep Learning with Depthwise Separable Convolutions"</a:t>
            </a:r>
            <a:r>
              <a:rPr lang="zh-TW" sz="1200">
                <a:solidFill>
                  <a:schemeClr val="dk1"/>
                </a:solidFill>
                <a:latin typeface="Times New Roman"/>
                <a:ea typeface="Times New Roman"/>
                <a:cs typeface="Times New Roman"/>
                <a:sym typeface="Times New Roman"/>
              </a:rPr>
              <a:t> said:</a:t>
            </a:r>
            <a:r>
              <a:rPr lang="zh-TW" sz="1200" i="1">
                <a:solidFill>
                  <a:schemeClr val="dk1"/>
                </a:solidFill>
                <a:latin typeface="Times New Roman"/>
                <a:ea typeface="Times New Roman"/>
                <a:cs typeface="Times New Roman"/>
                <a:sym typeface="Times New Roman"/>
              </a:rPr>
              <a:t>“An “extreme” version of an Inception module”</a:t>
            </a:r>
            <a:endParaRPr sz="1200" i="1">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i="1">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zh-TW" sz="1200">
                <a:solidFill>
                  <a:schemeClr val="dk1"/>
                </a:solidFill>
                <a:latin typeface="Times New Roman"/>
                <a:ea typeface="Times New Roman"/>
                <a:cs typeface="Times New Roman"/>
                <a:sym typeface="Times New Roman"/>
              </a:rPr>
              <a:t>The core of Xception is </a:t>
            </a:r>
            <a:r>
              <a:rPr lang="zh-TW" sz="1200" i="1">
                <a:solidFill>
                  <a:schemeClr val="dk1"/>
                </a:solidFill>
                <a:latin typeface="Times New Roman"/>
                <a:ea typeface="Times New Roman"/>
                <a:cs typeface="Times New Roman"/>
                <a:sym typeface="Times New Roman"/>
              </a:rPr>
              <a:t>“use a 1x1 convolution to map cross-channel correlations, and would then separately map the spatial correlations of every output channel.“</a:t>
            </a:r>
            <a:endParaRPr sz="1200" i="1">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zh-TW" sz="1200">
                <a:solidFill>
                  <a:schemeClr val="dk1"/>
                </a:solidFill>
                <a:latin typeface="Times New Roman"/>
                <a:ea typeface="Times New Roman"/>
                <a:cs typeface="Times New Roman"/>
                <a:sym typeface="Times New Roman"/>
              </a:rPr>
              <a:t>which means</a:t>
            </a:r>
            <a:r>
              <a:rPr lang="zh-TW" sz="1200" b="1">
                <a:solidFill>
                  <a:schemeClr val="dk1"/>
                </a:solidFill>
                <a:latin typeface="Times New Roman"/>
                <a:ea typeface="Times New Roman"/>
                <a:cs typeface="Times New Roman"/>
                <a:sym typeface="Times New Roman"/>
              </a:rPr>
              <a:t> “Separate space from channel”</a:t>
            </a:r>
            <a:endParaRPr sz="1200" b="1">
              <a:solidFill>
                <a:schemeClr val="dk1"/>
              </a:solidFill>
              <a:latin typeface="Times New Roman"/>
              <a:ea typeface="Times New Roman"/>
              <a:cs typeface="Times New Roman"/>
              <a:sym typeface="Times New Roman"/>
            </a:endParaRPr>
          </a:p>
        </p:txBody>
      </p:sp>
      <p:pic>
        <p:nvPicPr>
          <p:cNvPr id="379" name="Google Shape;379;p45"/>
          <p:cNvPicPr preferRelativeResize="0"/>
          <p:nvPr/>
        </p:nvPicPr>
        <p:blipFill rotWithShape="1">
          <a:blip r:embed="rId3">
            <a:alphaModFix/>
          </a:blip>
          <a:srcRect l="8359" r="5995"/>
          <a:stretch/>
        </p:blipFill>
        <p:spPr>
          <a:xfrm>
            <a:off x="877325" y="491900"/>
            <a:ext cx="3308276" cy="1961175"/>
          </a:xfrm>
          <a:prstGeom prst="rect">
            <a:avLst/>
          </a:prstGeom>
          <a:noFill/>
          <a:ln>
            <a:noFill/>
          </a:ln>
        </p:spPr>
      </p:pic>
      <p:sp>
        <p:nvSpPr>
          <p:cNvPr id="380" name="Google Shape;380;p45"/>
          <p:cNvSpPr txBox="1"/>
          <p:nvPr/>
        </p:nvSpPr>
        <p:spPr>
          <a:xfrm>
            <a:off x="571413" y="2251825"/>
            <a:ext cx="3920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a:latin typeface="Times New Roman"/>
                <a:ea typeface="Times New Roman"/>
                <a:cs typeface="Times New Roman"/>
                <a:sym typeface="Times New Roman"/>
              </a:rPr>
              <a:t>A canonical Inception module (Inception V3)</a:t>
            </a:r>
            <a:endParaRPr>
              <a:latin typeface="Times New Roman"/>
              <a:ea typeface="Times New Roman"/>
              <a:cs typeface="Times New Roman"/>
              <a:sym typeface="Times New Roman"/>
            </a:endParaRPr>
          </a:p>
        </p:txBody>
      </p:sp>
      <p:pic>
        <p:nvPicPr>
          <p:cNvPr id="381" name="Google Shape;381;p45"/>
          <p:cNvPicPr preferRelativeResize="0"/>
          <p:nvPr/>
        </p:nvPicPr>
        <p:blipFill>
          <a:blip r:embed="rId4">
            <a:alphaModFix/>
          </a:blip>
          <a:stretch>
            <a:fillRect/>
          </a:stretch>
        </p:blipFill>
        <p:spPr>
          <a:xfrm>
            <a:off x="806525" y="2453075"/>
            <a:ext cx="3308275" cy="2031303"/>
          </a:xfrm>
          <a:prstGeom prst="rect">
            <a:avLst/>
          </a:prstGeom>
          <a:noFill/>
          <a:ln>
            <a:noFill/>
          </a:ln>
        </p:spPr>
      </p:pic>
      <p:sp>
        <p:nvSpPr>
          <p:cNvPr id="382" name="Google Shape;382;p45"/>
          <p:cNvSpPr txBox="1"/>
          <p:nvPr/>
        </p:nvSpPr>
        <p:spPr>
          <a:xfrm>
            <a:off x="500600" y="4408500"/>
            <a:ext cx="3920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a:latin typeface="Times New Roman"/>
                <a:ea typeface="Times New Roman"/>
                <a:cs typeface="Times New Roman"/>
                <a:sym typeface="Times New Roman"/>
              </a:rPr>
              <a:t> A simplified Inception module</a:t>
            </a:r>
            <a:endParaRPr>
              <a:latin typeface="Times New Roman"/>
              <a:ea typeface="Times New Roman"/>
              <a:cs typeface="Times New Roman"/>
              <a:sym typeface="Times New Roman"/>
            </a:endParaRPr>
          </a:p>
        </p:txBody>
      </p:sp>
      <p:sp>
        <p:nvSpPr>
          <p:cNvPr id="383" name="Google Shape;383;p45"/>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latin typeface="Times New Roman"/>
                <a:ea typeface="Times New Roman"/>
                <a:cs typeface="Times New Roman"/>
                <a:sym typeface="Times New Roman"/>
              </a:rPr>
              <a:t>31</a:t>
            </a:fld>
            <a:endParaRPr>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46"/>
          <p:cNvSpPr txBox="1">
            <a:spLocks noGrp="1"/>
          </p:cNvSpPr>
          <p:nvPr>
            <p:ph type="title"/>
          </p:nvPr>
        </p:nvSpPr>
        <p:spPr>
          <a:xfrm>
            <a:off x="457200" y="205979"/>
            <a:ext cx="8229600" cy="8574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1100"/>
              <a:buFont typeface="Arial"/>
              <a:buNone/>
            </a:pPr>
            <a:r>
              <a:rPr lang="zh-TW">
                <a:latin typeface="Times New Roman"/>
                <a:ea typeface="Times New Roman"/>
                <a:cs typeface="Times New Roman"/>
                <a:sym typeface="Times New Roman"/>
              </a:rPr>
              <a:t>Architecture</a:t>
            </a:r>
            <a:endParaRPr/>
          </a:p>
        </p:txBody>
      </p:sp>
      <p:pic>
        <p:nvPicPr>
          <p:cNvPr id="389" name="Google Shape;389;p46"/>
          <p:cNvPicPr preferRelativeResize="0"/>
          <p:nvPr/>
        </p:nvPicPr>
        <p:blipFill>
          <a:blip r:embed="rId3">
            <a:alphaModFix/>
          </a:blip>
          <a:stretch>
            <a:fillRect/>
          </a:stretch>
        </p:blipFill>
        <p:spPr>
          <a:xfrm>
            <a:off x="418238" y="1006504"/>
            <a:ext cx="8307530" cy="3775321"/>
          </a:xfrm>
          <a:prstGeom prst="rect">
            <a:avLst/>
          </a:prstGeom>
          <a:noFill/>
          <a:ln>
            <a:noFill/>
          </a:ln>
        </p:spPr>
      </p:pic>
      <p:sp>
        <p:nvSpPr>
          <p:cNvPr id="390" name="Google Shape;390;p46"/>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latin typeface="Times New Roman"/>
                <a:ea typeface="Times New Roman"/>
                <a:cs typeface="Times New Roman"/>
                <a:sym typeface="Times New Roman"/>
              </a:rPr>
              <a:t>32</a:t>
            </a:fld>
            <a:endParaRPr>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pic>
        <p:nvPicPr>
          <p:cNvPr id="395" name="Google Shape;395;p47"/>
          <p:cNvPicPr preferRelativeResize="0"/>
          <p:nvPr/>
        </p:nvPicPr>
        <p:blipFill>
          <a:blip r:embed="rId3">
            <a:alphaModFix/>
          </a:blip>
          <a:stretch>
            <a:fillRect/>
          </a:stretch>
        </p:blipFill>
        <p:spPr>
          <a:xfrm>
            <a:off x="941225" y="1053925"/>
            <a:ext cx="7362825" cy="2962275"/>
          </a:xfrm>
          <a:prstGeom prst="rect">
            <a:avLst/>
          </a:prstGeom>
          <a:noFill/>
          <a:ln>
            <a:noFill/>
          </a:ln>
        </p:spPr>
      </p:pic>
      <p:sp>
        <p:nvSpPr>
          <p:cNvPr id="396" name="Google Shape;396;p47"/>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8"/>
          <p:cNvSpPr txBox="1">
            <a:spLocks noGrp="1"/>
          </p:cNvSpPr>
          <p:nvPr>
            <p:ph type="title"/>
          </p:nvPr>
        </p:nvSpPr>
        <p:spPr>
          <a:xfrm>
            <a:off x="457200" y="205979"/>
            <a:ext cx="8229600" cy="8574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zh-TW">
                <a:latin typeface="Times New Roman"/>
                <a:ea typeface="Times New Roman"/>
                <a:cs typeface="Times New Roman"/>
                <a:sym typeface="Times New Roman"/>
              </a:rPr>
              <a:t>DenseNet169</a:t>
            </a:r>
            <a:endParaRPr>
              <a:latin typeface="Times New Roman"/>
              <a:ea typeface="Times New Roman"/>
              <a:cs typeface="Times New Roman"/>
              <a:sym typeface="Times New Roman"/>
            </a:endParaRPr>
          </a:p>
        </p:txBody>
      </p:sp>
      <p:sp>
        <p:nvSpPr>
          <p:cNvPr id="402" name="Google Shape;402;p48"/>
          <p:cNvSpPr txBox="1"/>
          <p:nvPr/>
        </p:nvSpPr>
        <p:spPr>
          <a:xfrm>
            <a:off x="708350" y="1264350"/>
            <a:ext cx="7864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Times New Roman"/>
                <a:ea typeface="Times New Roman"/>
                <a:cs typeface="Times New Roman"/>
                <a:sym typeface="Times New Roman"/>
              </a:rPr>
              <a:t>According to </a:t>
            </a:r>
            <a:r>
              <a:rPr lang="zh-TW" b="1" i="1">
                <a:latin typeface="Times New Roman"/>
                <a:ea typeface="Times New Roman"/>
                <a:cs typeface="Times New Roman"/>
                <a:sym typeface="Times New Roman"/>
              </a:rPr>
              <a:t>“Densely Connected Convolutional Networks”</a:t>
            </a:r>
            <a:r>
              <a:rPr lang="zh-TW">
                <a:latin typeface="Times New Roman"/>
                <a:ea typeface="Times New Roman"/>
                <a:cs typeface="Times New Roman"/>
                <a:sym typeface="Times New Roman"/>
              </a:rPr>
              <a:t>,Each layer takes all the previous feature maps as input, so that the problem of gradient disappearance can be alleviated.</a:t>
            </a:r>
            <a:endParaRPr>
              <a:latin typeface="Times New Roman"/>
              <a:ea typeface="Times New Roman"/>
              <a:cs typeface="Times New Roman"/>
              <a:sym typeface="Times New Roman"/>
            </a:endParaRPr>
          </a:p>
        </p:txBody>
      </p:sp>
      <p:pic>
        <p:nvPicPr>
          <p:cNvPr id="403" name="Google Shape;403;p48"/>
          <p:cNvPicPr preferRelativeResize="0"/>
          <p:nvPr/>
        </p:nvPicPr>
        <p:blipFill>
          <a:blip r:embed="rId3">
            <a:alphaModFix/>
          </a:blip>
          <a:stretch>
            <a:fillRect/>
          </a:stretch>
        </p:blipFill>
        <p:spPr>
          <a:xfrm>
            <a:off x="361725" y="1950475"/>
            <a:ext cx="8839200" cy="1790319"/>
          </a:xfrm>
          <a:prstGeom prst="rect">
            <a:avLst/>
          </a:prstGeom>
          <a:noFill/>
          <a:ln>
            <a:noFill/>
          </a:ln>
        </p:spPr>
      </p:pic>
      <p:sp>
        <p:nvSpPr>
          <p:cNvPr id="404" name="Google Shape;404;p48"/>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latin typeface="Times New Roman"/>
                <a:ea typeface="Times New Roman"/>
                <a:cs typeface="Times New Roman"/>
                <a:sym typeface="Times New Roman"/>
              </a:rPr>
              <a:t>34</a:t>
            </a:fld>
            <a:endParaRPr>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9"/>
          <p:cNvSpPr txBox="1">
            <a:spLocks noGrp="1"/>
          </p:cNvSpPr>
          <p:nvPr>
            <p:ph type="title"/>
          </p:nvPr>
        </p:nvSpPr>
        <p:spPr>
          <a:xfrm>
            <a:off x="1792288" y="3600450"/>
            <a:ext cx="5486400" cy="4251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zh-TW" sz="3600">
                <a:latin typeface="Times New Roman"/>
                <a:ea typeface="Times New Roman"/>
                <a:cs typeface="Times New Roman"/>
                <a:sym typeface="Times New Roman"/>
              </a:rPr>
              <a:t>RESULT</a:t>
            </a:r>
            <a:endParaRPr sz="3600">
              <a:latin typeface="Times New Roman"/>
              <a:ea typeface="Times New Roman"/>
              <a:cs typeface="Times New Roman"/>
              <a:sym typeface="Times New Roman"/>
            </a:endParaRPr>
          </a:p>
        </p:txBody>
      </p:sp>
      <p:pic>
        <p:nvPicPr>
          <p:cNvPr id="410" name="Google Shape;410;p49"/>
          <p:cNvPicPr preferRelativeResize="0">
            <a:picLocks noGrp="1"/>
          </p:cNvPicPr>
          <p:nvPr>
            <p:ph type="pic" idx="2"/>
          </p:nvPr>
        </p:nvPicPr>
        <p:blipFill rotWithShape="1">
          <a:blip r:embed="rId3">
            <a:alphaModFix/>
          </a:blip>
          <a:srcRect l="219" r="228"/>
          <a:stretch/>
        </p:blipFill>
        <p:spPr>
          <a:xfrm>
            <a:off x="1792288" y="459581"/>
            <a:ext cx="5486400" cy="3086100"/>
          </a:xfrm>
          <a:prstGeom prst="rect">
            <a:avLst/>
          </a:prstGeom>
        </p:spPr>
      </p:pic>
      <p:sp>
        <p:nvSpPr>
          <p:cNvPr id="411" name="Google Shape;411;p49"/>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latin typeface="Times New Roman"/>
                <a:ea typeface="Times New Roman"/>
                <a:cs typeface="Times New Roman"/>
                <a:sym typeface="Times New Roman"/>
              </a:rPr>
              <a:t>35</a:t>
            </a:fld>
            <a:endParaRPr>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50"/>
          <p:cNvSpPr txBox="1">
            <a:spLocks noGrp="1"/>
          </p:cNvSpPr>
          <p:nvPr>
            <p:ph type="title"/>
          </p:nvPr>
        </p:nvSpPr>
        <p:spPr>
          <a:xfrm>
            <a:off x="457200" y="205979"/>
            <a:ext cx="8229600" cy="8574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zh-TW">
                <a:latin typeface="Times New Roman"/>
                <a:ea typeface="Times New Roman"/>
                <a:cs typeface="Times New Roman"/>
                <a:sym typeface="Times New Roman"/>
              </a:rPr>
              <a:t>InceptionV3</a:t>
            </a:r>
            <a:endParaRPr>
              <a:latin typeface="Times New Roman"/>
              <a:ea typeface="Times New Roman"/>
              <a:cs typeface="Times New Roman"/>
              <a:sym typeface="Times New Roman"/>
            </a:endParaRPr>
          </a:p>
        </p:txBody>
      </p:sp>
      <p:sp>
        <p:nvSpPr>
          <p:cNvPr id="417" name="Google Shape;417;p50"/>
          <p:cNvSpPr txBox="1">
            <a:spLocks noGrp="1"/>
          </p:cNvSpPr>
          <p:nvPr>
            <p:ph type="body" idx="1"/>
          </p:nvPr>
        </p:nvSpPr>
        <p:spPr>
          <a:xfrm>
            <a:off x="457200" y="1151335"/>
            <a:ext cx="4040100" cy="479700"/>
          </a:xfrm>
          <a:prstGeom prst="rect">
            <a:avLst/>
          </a:prstGeom>
        </p:spPr>
        <p:txBody>
          <a:bodyPr spcFirstLastPara="1" wrap="square" lIns="91425" tIns="45700" rIns="91425" bIns="45700" anchor="b" anchorCtr="0">
            <a:noAutofit/>
          </a:bodyPr>
          <a:lstStyle/>
          <a:p>
            <a:pPr marL="0" lvl="0" indent="0" algn="ctr" rtl="0">
              <a:spcBef>
                <a:spcPts val="480"/>
              </a:spcBef>
              <a:spcAft>
                <a:spcPts val="0"/>
              </a:spcAft>
              <a:buNone/>
            </a:pPr>
            <a:r>
              <a:rPr lang="zh-TW">
                <a:latin typeface="Times New Roman"/>
                <a:ea typeface="Times New Roman"/>
                <a:cs typeface="Times New Roman"/>
                <a:sym typeface="Times New Roman"/>
              </a:rPr>
              <a:t>Confusion Matrix</a:t>
            </a:r>
            <a:endParaRPr>
              <a:latin typeface="Times New Roman"/>
              <a:ea typeface="Times New Roman"/>
              <a:cs typeface="Times New Roman"/>
              <a:sym typeface="Times New Roman"/>
            </a:endParaRPr>
          </a:p>
        </p:txBody>
      </p:sp>
      <p:sp>
        <p:nvSpPr>
          <p:cNvPr id="418" name="Google Shape;418;p50"/>
          <p:cNvSpPr txBox="1">
            <a:spLocks noGrp="1"/>
          </p:cNvSpPr>
          <p:nvPr>
            <p:ph type="body" idx="3"/>
          </p:nvPr>
        </p:nvSpPr>
        <p:spPr>
          <a:xfrm>
            <a:off x="4645026" y="1151335"/>
            <a:ext cx="4041900" cy="479700"/>
          </a:xfrm>
          <a:prstGeom prst="rect">
            <a:avLst/>
          </a:prstGeom>
        </p:spPr>
        <p:txBody>
          <a:bodyPr spcFirstLastPara="1" wrap="square" lIns="91425" tIns="45700" rIns="91425" bIns="45700" anchor="b" anchorCtr="0">
            <a:noAutofit/>
          </a:bodyPr>
          <a:lstStyle/>
          <a:p>
            <a:pPr marL="0" lvl="0" indent="0" algn="ctr" rtl="0">
              <a:spcBef>
                <a:spcPts val="480"/>
              </a:spcBef>
              <a:spcAft>
                <a:spcPts val="0"/>
              </a:spcAft>
              <a:buNone/>
            </a:pPr>
            <a:r>
              <a:rPr lang="zh-TW">
                <a:latin typeface="Times New Roman"/>
                <a:ea typeface="Times New Roman"/>
                <a:cs typeface="Times New Roman"/>
                <a:sym typeface="Times New Roman"/>
              </a:rPr>
              <a:t>Classification Report</a:t>
            </a:r>
            <a:endParaRPr>
              <a:latin typeface="Times New Roman"/>
              <a:ea typeface="Times New Roman"/>
              <a:cs typeface="Times New Roman"/>
              <a:sym typeface="Times New Roman"/>
            </a:endParaRPr>
          </a:p>
        </p:txBody>
      </p:sp>
      <p:pic>
        <p:nvPicPr>
          <p:cNvPr id="419" name="Google Shape;419;p50"/>
          <p:cNvPicPr preferRelativeResize="0"/>
          <p:nvPr/>
        </p:nvPicPr>
        <p:blipFill>
          <a:blip r:embed="rId3">
            <a:alphaModFix/>
          </a:blip>
          <a:stretch>
            <a:fillRect/>
          </a:stretch>
        </p:blipFill>
        <p:spPr>
          <a:xfrm>
            <a:off x="4873575" y="2644674"/>
            <a:ext cx="3967375" cy="1436300"/>
          </a:xfrm>
          <a:prstGeom prst="rect">
            <a:avLst/>
          </a:prstGeom>
          <a:noFill/>
          <a:ln>
            <a:noFill/>
          </a:ln>
        </p:spPr>
      </p:pic>
      <p:pic>
        <p:nvPicPr>
          <p:cNvPr id="420" name="Google Shape;420;p50"/>
          <p:cNvPicPr preferRelativeResize="0"/>
          <p:nvPr/>
        </p:nvPicPr>
        <p:blipFill rotWithShape="1">
          <a:blip r:embed="rId4">
            <a:alphaModFix/>
          </a:blip>
          <a:srcRect b="5908"/>
          <a:stretch/>
        </p:blipFill>
        <p:spPr>
          <a:xfrm>
            <a:off x="117925" y="1631035"/>
            <a:ext cx="4454072" cy="3207665"/>
          </a:xfrm>
          <a:prstGeom prst="rect">
            <a:avLst/>
          </a:prstGeom>
          <a:noFill/>
          <a:ln>
            <a:noFill/>
          </a:ln>
        </p:spPr>
      </p:pic>
      <p:sp>
        <p:nvSpPr>
          <p:cNvPr id="421" name="Google Shape;421;p50"/>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latin typeface="Times New Roman"/>
                <a:ea typeface="Times New Roman"/>
                <a:cs typeface="Times New Roman"/>
                <a:sym typeface="Times New Roman"/>
              </a:rPr>
              <a:t>36</a:t>
            </a:fld>
            <a:endParaRPr>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51"/>
          <p:cNvSpPr txBox="1">
            <a:spLocks noGrp="1"/>
          </p:cNvSpPr>
          <p:nvPr>
            <p:ph type="title"/>
          </p:nvPr>
        </p:nvSpPr>
        <p:spPr>
          <a:xfrm>
            <a:off x="457200" y="205979"/>
            <a:ext cx="8229600" cy="8574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zh-TW">
                <a:latin typeface="Times New Roman"/>
                <a:ea typeface="Times New Roman"/>
                <a:cs typeface="Times New Roman"/>
                <a:sym typeface="Times New Roman"/>
              </a:rPr>
              <a:t>VGG19</a:t>
            </a:r>
            <a:endParaRPr>
              <a:latin typeface="Times New Roman"/>
              <a:ea typeface="Times New Roman"/>
              <a:cs typeface="Times New Roman"/>
              <a:sym typeface="Times New Roman"/>
            </a:endParaRPr>
          </a:p>
        </p:txBody>
      </p:sp>
      <p:sp>
        <p:nvSpPr>
          <p:cNvPr id="427" name="Google Shape;427;p51"/>
          <p:cNvSpPr txBox="1">
            <a:spLocks noGrp="1"/>
          </p:cNvSpPr>
          <p:nvPr>
            <p:ph type="body" idx="1"/>
          </p:nvPr>
        </p:nvSpPr>
        <p:spPr>
          <a:xfrm>
            <a:off x="457200" y="1151335"/>
            <a:ext cx="4040100" cy="479700"/>
          </a:xfrm>
          <a:prstGeom prst="rect">
            <a:avLst/>
          </a:prstGeom>
        </p:spPr>
        <p:txBody>
          <a:bodyPr spcFirstLastPara="1" wrap="square" lIns="91425" tIns="45700" rIns="91425" bIns="45700" anchor="b" anchorCtr="0">
            <a:noAutofit/>
          </a:bodyPr>
          <a:lstStyle/>
          <a:p>
            <a:pPr marL="0" lvl="0" indent="0" algn="ctr" rtl="0">
              <a:spcBef>
                <a:spcPts val="480"/>
              </a:spcBef>
              <a:spcAft>
                <a:spcPts val="0"/>
              </a:spcAft>
              <a:buNone/>
            </a:pPr>
            <a:r>
              <a:rPr lang="zh-TW">
                <a:latin typeface="Times New Roman"/>
                <a:ea typeface="Times New Roman"/>
                <a:cs typeface="Times New Roman"/>
                <a:sym typeface="Times New Roman"/>
              </a:rPr>
              <a:t>Confusion Matrix</a:t>
            </a:r>
            <a:endParaRPr>
              <a:latin typeface="Times New Roman"/>
              <a:ea typeface="Times New Roman"/>
              <a:cs typeface="Times New Roman"/>
              <a:sym typeface="Times New Roman"/>
            </a:endParaRPr>
          </a:p>
        </p:txBody>
      </p:sp>
      <p:sp>
        <p:nvSpPr>
          <p:cNvPr id="428" name="Google Shape;428;p51"/>
          <p:cNvSpPr txBox="1">
            <a:spLocks noGrp="1"/>
          </p:cNvSpPr>
          <p:nvPr>
            <p:ph type="body" idx="3"/>
          </p:nvPr>
        </p:nvSpPr>
        <p:spPr>
          <a:xfrm>
            <a:off x="4645026" y="1151335"/>
            <a:ext cx="4041900" cy="479700"/>
          </a:xfrm>
          <a:prstGeom prst="rect">
            <a:avLst/>
          </a:prstGeom>
        </p:spPr>
        <p:txBody>
          <a:bodyPr spcFirstLastPara="1" wrap="square" lIns="91425" tIns="45700" rIns="91425" bIns="45700" anchor="b" anchorCtr="0">
            <a:noAutofit/>
          </a:bodyPr>
          <a:lstStyle/>
          <a:p>
            <a:pPr marL="0" lvl="0" indent="0" algn="ctr" rtl="0">
              <a:spcBef>
                <a:spcPts val="480"/>
              </a:spcBef>
              <a:spcAft>
                <a:spcPts val="0"/>
              </a:spcAft>
              <a:buNone/>
            </a:pPr>
            <a:r>
              <a:rPr lang="zh-TW">
                <a:latin typeface="Times New Roman"/>
                <a:ea typeface="Times New Roman"/>
                <a:cs typeface="Times New Roman"/>
                <a:sym typeface="Times New Roman"/>
              </a:rPr>
              <a:t>Classification Report</a:t>
            </a:r>
            <a:endParaRPr>
              <a:latin typeface="Times New Roman"/>
              <a:ea typeface="Times New Roman"/>
              <a:cs typeface="Times New Roman"/>
              <a:sym typeface="Times New Roman"/>
            </a:endParaRPr>
          </a:p>
        </p:txBody>
      </p:sp>
      <p:pic>
        <p:nvPicPr>
          <p:cNvPr id="429" name="Google Shape;429;p51"/>
          <p:cNvPicPr preferRelativeResize="0"/>
          <p:nvPr/>
        </p:nvPicPr>
        <p:blipFill>
          <a:blip r:embed="rId3">
            <a:alphaModFix/>
          </a:blip>
          <a:stretch>
            <a:fillRect/>
          </a:stretch>
        </p:blipFill>
        <p:spPr>
          <a:xfrm>
            <a:off x="345575" y="1718985"/>
            <a:ext cx="4048125" cy="3038475"/>
          </a:xfrm>
          <a:prstGeom prst="rect">
            <a:avLst/>
          </a:prstGeom>
          <a:noFill/>
          <a:ln>
            <a:noFill/>
          </a:ln>
        </p:spPr>
      </p:pic>
      <p:pic>
        <p:nvPicPr>
          <p:cNvPr id="430" name="Google Shape;430;p51"/>
          <p:cNvPicPr preferRelativeResize="0"/>
          <p:nvPr/>
        </p:nvPicPr>
        <p:blipFill rotWithShape="1">
          <a:blip r:embed="rId4">
            <a:alphaModFix/>
          </a:blip>
          <a:srcRect l="1041" r="7584"/>
          <a:stretch/>
        </p:blipFill>
        <p:spPr>
          <a:xfrm>
            <a:off x="4806000" y="2475175"/>
            <a:ext cx="4104550" cy="1397425"/>
          </a:xfrm>
          <a:prstGeom prst="rect">
            <a:avLst/>
          </a:prstGeom>
          <a:noFill/>
          <a:ln>
            <a:noFill/>
          </a:ln>
        </p:spPr>
      </p:pic>
      <p:sp>
        <p:nvSpPr>
          <p:cNvPr id="431" name="Google Shape;431;p51"/>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latin typeface="Times New Roman"/>
                <a:ea typeface="Times New Roman"/>
                <a:cs typeface="Times New Roman"/>
                <a:sym typeface="Times New Roman"/>
              </a:rPr>
              <a:t>37</a:t>
            </a:fld>
            <a:endParaRPr>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52"/>
          <p:cNvSpPr txBox="1">
            <a:spLocks noGrp="1"/>
          </p:cNvSpPr>
          <p:nvPr>
            <p:ph type="title"/>
          </p:nvPr>
        </p:nvSpPr>
        <p:spPr>
          <a:xfrm>
            <a:off x="457200" y="205979"/>
            <a:ext cx="8229600" cy="8574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zh-TW">
                <a:latin typeface="Times New Roman"/>
                <a:ea typeface="Times New Roman"/>
                <a:cs typeface="Times New Roman"/>
                <a:sym typeface="Times New Roman"/>
              </a:rPr>
              <a:t>ResNet50</a:t>
            </a:r>
            <a:endParaRPr>
              <a:latin typeface="Times New Roman"/>
              <a:ea typeface="Times New Roman"/>
              <a:cs typeface="Times New Roman"/>
              <a:sym typeface="Times New Roman"/>
            </a:endParaRPr>
          </a:p>
        </p:txBody>
      </p:sp>
      <p:sp>
        <p:nvSpPr>
          <p:cNvPr id="437" name="Google Shape;437;p52"/>
          <p:cNvSpPr txBox="1">
            <a:spLocks noGrp="1"/>
          </p:cNvSpPr>
          <p:nvPr>
            <p:ph type="body" idx="1"/>
          </p:nvPr>
        </p:nvSpPr>
        <p:spPr>
          <a:xfrm>
            <a:off x="457200" y="1151335"/>
            <a:ext cx="4040100" cy="479700"/>
          </a:xfrm>
          <a:prstGeom prst="rect">
            <a:avLst/>
          </a:prstGeom>
        </p:spPr>
        <p:txBody>
          <a:bodyPr spcFirstLastPara="1" wrap="square" lIns="91425" tIns="45700" rIns="91425" bIns="45700" anchor="b" anchorCtr="0">
            <a:noAutofit/>
          </a:bodyPr>
          <a:lstStyle/>
          <a:p>
            <a:pPr marL="0" lvl="0" indent="0" algn="ctr" rtl="0">
              <a:spcBef>
                <a:spcPts val="480"/>
              </a:spcBef>
              <a:spcAft>
                <a:spcPts val="0"/>
              </a:spcAft>
              <a:buNone/>
            </a:pPr>
            <a:r>
              <a:rPr lang="zh-TW">
                <a:latin typeface="Times New Roman"/>
                <a:ea typeface="Times New Roman"/>
                <a:cs typeface="Times New Roman"/>
                <a:sym typeface="Times New Roman"/>
              </a:rPr>
              <a:t>Confusion Matrix</a:t>
            </a:r>
            <a:endParaRPr>
              <a:latin typeface="Times New Roman"/>
              <a:ea typeface="Times New Roman"/>
              <a:cs typeface="Times New Roman"/>
              <a:sym typeface="Times New Roman"/>
            </a:endParaRPr>
          </a:p>
        </p:txBody>
      </p:sp>
      <p:sp>
        <p:nvSpPr>
          <p:cNvPr id="438" name="Google Shape;438;p52"/>
          <p:cNvSpPr txBox="1">
            <a:spLocks noGrp="1"/>
          </p:cNvSpPr>
          <p:nvPr>
            <p:ph type="body" idx="3"/>
          </p:nvPr>
        </p:nvSpPr>
        <p:spPr>
          <a:xfrm>
            <a:off x="4645026" y="1151335"/>
            <a:ext cx="4041900" cy="479700"/>
          </a:xfrm>
          <a:prstGeom prst="rect">
            <a:avLst/>
          </a:prstGeom>
        </p:spPr>
        <p:txBody>
          <a:bodyPr spcFirstLastPara="1" wrap="square" lIns="91425" tIns="45700" rIns="91425" bIns="45700" anchor="b" anchorCtr="0">
            <a:noAutofit/>
          </a:bodyPr>
          <a:lstStyle/>
          <a:p>
            <a:pPr marL="0" lvl="0" indent="0" algn="ctr" rtl="0">
              <a:spcBef>
                <a:spcPts val="480"/>
              </a:spcBef>
              <a:spcAft>
                <a:spcPts val="0"/>
              </a:spcAft>
              <a:buNone/>
            </a:pPr>
            <a:r>
              <a:rPr lang="zh-TW">
                <a:latin typeface="Times New Roman"/>
                <a:ea typeface="Times New Roman"/>
                <a:cs typeface="Times New Roman"/>
                <a:sym typeface="Times New Roman"/>
              </a:rPr>
              <a:t>Classification Report</a:t>
            </a:r>
            <a:endParaRPr>
              <a:latin typeface="Times New Roman"/>
              <a:ea typeface="Times New Roman"/>
              <a:cs typeface="Times New Roman"/>
              <a:sym typeface="Times New Roman"/>
            </a:endParaRPr>
          </a:p>
        </p:txBody>
      </p:sp>
      <p:sp>
        <p:nvSpPr>
          <p:cNvPr id="439" name="Google Shape;439;p52"/>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latin typeface="Times New Roman"/>
                <a:ea typeface="Times New Roman"/>
                <a:cs typeface="Times New Roman"/>
                <a:sym typeface="Times New Roman"/>
              </a:rPr>
              <a:t>38</a:t>
            </a:fld>
            <a:endParaRPr>
              <a:latin typeface="Times New Roman"/>
              <a:ea typeface="Times New Roman"/>
              <a:cs typeface="Times New Roman"/>
              <a:sym typeface="Times New Roman"/>
            </a:endParaRPr>
          </a:p>
        </p:txBody>
      </p:sp>
      <p:pic>
        <p:nvPicPr>
          <p:cNvPr id="440" name="Google Shape;440;p52"/>
          <p:cNvPicPr preferRelativeResize="0"/>
          <p:nvPr/>
        </p:nvPicPr>
        <p:blipFill>
          <a:blip r:embed="rId3">
            <a:alphaModFix/>
          </a:blip>
          <a:stretch>
            <a:fillRect/>
          </a:stretch>
        </p:blipFill>
        <p:spPr>
          <a:xfrm>
            <a:off x="391275" y="1718974"/>
            <a:ext cx="4041900" cy="2894325"/>
          </a:xfrm>
          <a:prstGeom prst="rect">
            <a:avLst/>
          </a:prstGeom>
          <a:noFill/>
          <a:ln>
            <a:noFill/>
          </a:ln>
        </p:spPr>
      </p:pic>
      <p:pic>
        <p:nvPicPr>
          <p:cNvPr id="441" name="Google Shape;441;p52"/>
          <p:cNvPicPr preferRelativeResize="0"/>
          <p:nvPr/>
        </p:nvPicPr>
        <p:blipFill>
          <a:blip r:embed="rId4">
            <a:alphaModFix/>
          </a:blip>
          <a:stretch>
            <a:fillRect/>
          </a:stretch>
        </p:blipFill>
        <p:spPr>
          <a:xfrm>
            <a:off x="4607775" y="2360685"/>
            <a:ext cx="4406025" cy="136613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53"/>
          <p:cNvSpPr txBox="1">
            <a:spLocks noGrp="1"/>
          </p:cNvSpPr>
          <p:nvPr>
            <p:ph type="title"/>
          </p:nvPr>
        </p:nvSpPr>
        <p:spPr>
          <a:xfrm>
            <a:off x="457200" y="205979"/>
            <a:ext cx="8229600" cy="8574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zh-TW">
                <a:latin typeface="Times New Roman"/>
                <a:ea typeface="Times New Roman"/>
                <a:cs typeface="Times New Roman"/>
                <a:sym typeface="Times New Roman"/>
              </a:rPr>
              <a:t> Xception</a:t>
            </a:r>
            <a:endParaRPr>
              <a:latin typeface="Times New Roman"/>
              <a:ea typeface="Times New Roman"/>
              <a:cs typeface="Times New Roman"/>
              <a:sym typeface="Times New Roman"/>
            </a:endParaRPr>
          </a:p>
        </p:txBody>
      </p:sp>
      <p:sp>
        <p:nvSpPr>
          <p:cNvPr id="447" name="Google Shape;447;p53"/>
          <p:cNvSpPr txBox="1">
            <a:spLocks noGrp="1"/>
          </p:cNvSpPr>
          <p:nvPr>
            <p:ph type="body" idx="1"/>
          </p:nvPr>
        </p:nvSpPr>
        <p:spPr>
          <a:xfrm>
            <a:off x="457200" y="1151335"/>
            <a:ext cx="4040100" cy="479700"/>
          </a:xfrm>
          <a:prstGeom prst="rect">
            <a:avLst/>
          </a:prstGeom>
        </p:spPr>
        <p:txBody>
          <a:bodyPr spcFirstLastPara="1" wrap="square" lIns="91425" tIns="45700" rIns="91425" bIns="45700" anchor="b" anchorCtr="0">
            <a:noAutofit/>
          </a:bodyPr>
          <a:lstStyle/>
          <a:p>
            <a:pPr marL="0" lvl="0" indent="0" algn="ctr" rtl="0">
              <a:spcBef>
                <a:spcPts val="480"/>
              </a:spcBef>
              <a:spcAft>
                <a:spcPts val="0"/>
              </a:spcAft>
              <a:buNone/>
            </a:pPr>
            <a:r>
              <a:rPr lang="zh-TW">
                <a:latin typeface="Times New Roman"/>
                <a:ea typeface="Times New Roman"/>
                <a:cs typeface="Times New Roman"/>
                <a:sym typeface="Times New Roman"/>
              </a:rPr>
              <a:t>Confusion Matrix</a:t>
            </a:r>
            <a:endParaRPr>
              <a:latin typeface="Times New Roman"/>
              <a:ea typeface="Times New Roman"/>
              <a:cs typeface="Times New Roman"/>
              <a:sym typeface="Times New Roman"/>
            </a:endParaRPr>
          </a:p>
        </p:txBody>
      </p:sp>
      <p:sp>
        <p:nvSpPr>
          <p:cNvPr id="448" name="Google Shape;448;p53"/>
          <p:cNvSpPr txBox="1">
            <a:spLocks noGrp="1"/>
          </p:cNvSpPr>
          <p:nvPr>
            <p:ph type="body" idx="3"/>
          </p:nvPr>
        </p:nvSpPr>
        <p:spPr>
          <a:xfrm>
            <a:off x="4645026" y="1151335"/>
            <a:ext cx="4041900" cy="479700"/>
          </a:xfrm>
          <a:prstGeom prst="rect">
            <a:avLst/>
          </a:prstGeom>
        </p:spPr>
        <p:txBody>
          <a:bodyPr spcFirstLastPara="1" wrap="square" lIns="91425" tIns="45700" rIns="91425" bIns="45700" anchor="b" anchorCtr="0">
            <a:noAutofit/>
          </a:bodyPr>
          <a:lstStyle/>
          <a:p>
            <a:pPr marL="0" lvl="0" indent="0" algn="ctr" rtl="0">
              <a:spcBef>
                <a:spcPts val="480"/>
              </a:spcBef>
              <a:spcAft>
                <a:spcPts val="0"/>
              </a:spcAft>
              <a:buNone/>
            </a:pPr>
            <a:r>
              <a:rPr lang="zh-TW">
                <a:latin typeface="Times New Roman"/>
                <a:ea typeface="Times New Roman"/>
                <a:cs typeface="Times New Roman"/>
                <a:sym typeface="Times New Roman"/>
              </a:rPr>
              <a:t>Classification Report</a:t>
            </a:r>
            <a:endParaRPr>
              <a:latin typeface="Times New Roman"/>
              <a:ea typeface="Times New Roman"/>
              <a:cs typeface="Times New Roman"/>
              <a:sym typeface="Times New Roman"/>
            </a:endParaRPr>
          </a:p>
        </p:txBody>
      </p:sp>
      <p:pic>
        <p:nvPicPr>
          <p:cNvPr id="449" name="Google Shape;449;p53"/>
          <p:cNvPicPr preferRelativeResize="0"/>
          <p:nvPr/>
        </p:nvPicPr>
        <p:blipFill rotWithShape="1">
          <a:blip r:embed="rId3">
            <a:alphaModFix/>
          </a:blip>
          <a:srcRect t="4287"/>
          <a:stretch/>
        </p:blipFill>
        <p:spPr>
          <a:xfrm>
            <a:off x="300100" y="1718974"/>
            <a:ext cx="4096825" cy="3054200"/>
          </a:xfrm>
          <a:prstGeom prst="rect">
            <a:avLst/>
          </a:prstGeom>
          <a:noFill/>
          <a:ln>
            <a:noFill/>
          </a:ln>
        </p:spPr>
      </p:pic>
      <p:pic>
        <p:nvPicPr>
          <p:cNvPr id="450" name="Google Shape;450;p53"/>
          <p:cNvPicPr preferRelativeResize="0"/>
          <p:nvPr/>
        </p:nvPicPr>
        <p:blipFill rotWithShape="1">
          <a:blip r:embed="rId4">
            <a:alphaModFix/>
          </a:blip>
          <a:srcRect l="1039"/>
          <a:stretch/>
        </p:blipFill>
        <p:spPr>
          <a:xfrm>
            <a:off x="4790800" y="2402572"/>
            <a:ext cx="4210050" cy="1381125"/>
          </a:xfrm>
          <a:prstGeom prst="rect">
            <a:avLst/>
          </a:prstGeom>
          <a:noFill/>
          <a:ln>
            <a:noFill/>
          </a:ln>
        </p:spPr>
      </p:pic>
      <p:sp>
        <p:nvSpPr>
          <p:cNvPr id="451" name="Google Shape;451;p53"/>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latin typeface="Times New Roman"/>
                <a:ea typeface="Times New Roman"/>
                <a:cs typeface="Times New Roman"/>
                <a:sym typeface="Times New Roman"/>
              </a:rPr>
              <a:t>39</a:t>
            </a:fld>
            <a:endParaRPr>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8"/>
          <p:cNvSpPr txBox="1">
            <a:spLocks noGrp="1"/>
          </p:cNvSpPr>
          <p:nvPr>
            <p:ph type="title"/>
          </p:nvPr>
        </p:nvSpPr>
        <p:spPr>
          <a:xfrm>
            <a:off x="457200" y="205979"/>
            <a:ext cx="8229600" cy="8574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zh-TW">
                <a:latin typeface="Times New Roman"/>
                <a:ea typeface="Times New Roman"/>
                <a:cs typeface="Times New Roman"/>
                <a:sym typeface="Times New Roman"/>
              </a:rPr>
              <a:t>Effection of COVID-19</a:t>
            </a:r>
            <a:endParaRPr>
              <a:latin typeface="Times New Roman"/>
              <a:ea typeface="Times New Roman"/>
              <a:cs typeface="Times New Roman"/>
              <a:sym typeface="Times New Roman"/>
            </a:endParaRPr>
          </a:p>
        </p:txBody>
      </p:sp>
      <p:sp>
        <p:nvSpPr>
          <p:cNvPr id="111" name="Google Shape;111;p18"/>
          <p:cNvSpPr/>
          <p:nvPr/>
        </p:nvSpPr>
        <p:spPr>
          <a:xfrm>
            <a:off x="752125" y="2894238"/>
            <a:ext cx="1577100" cy="800700"/>
          </a:xfrm>
          <a:prstGeom prst="roundRect">
            <a:avLst>
              <a:gd name="adj" fmla="val 16667"/>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1800" b="1">
                <a:latin typeface="Times New Roman"/>
                <a:ea typeface="Times New Roman"/>
                <a:cs typeface="Times New Roman"/>
                <a:sym typeface="Times New Roman"/>
              </a:rPr>
              <a:t>Highly contagious</a:t>
            </a:r>
            <a:endParaRPr sz="1800" b="1">
              <a:latin typeface="Times New Roman"/>
              <a:ea typeface="Times New Roman"/>
              <a:cs typeface="Times New Roman"/>
              <a:sym typeface="Times New Roman"/>
            </a:endParaRPr>
          </a:p>
        </p:txBody>
      </p:sp>
      <p:sp>
        <p:nvSpPr>
          <p:cNvPr id="112" name="Google Shape;112;p18"/>
          <p:cNvSpPr/>
          <p:nvPr/>
        </p:nvSpPr>
        <p:spPr>
          <a:xfrm>
            <a:off x="2408750" y="2894238"/>
            <a:ext cx="1577100" cy="800700"/>
          </a:xfrm>
          <a:prstGeom prst="roundRect">
            <a:avLst>
              <a:gd name="adj" fmla="val 16667"/>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TW" sz="1800" b="1">
                <a:latin typeface="Times New Roman"/>
                <a:ea typeface="Times New Roman"/>
                <a:cs typeface="Times New Roman"/>
                <a:sym typeface="Times New Roman"/>
              </a:rPr>
              <a:t>Low lethality</a:t>
            </a:r>
            <a:endParaRPr sz="1800" b="1">
              <a:latin typeface="Times New Roman"/>
              <a:ea typeface="Times New Roman"/>
              <a:cs typeface="Times New Roman"/>
              <a:sym typeface="Times New Roman"/>
            </a:endParaRPr>
          </a:p>
        </p:txBody>
      </p:sp>
      <p:sp>
        <p:nvSpPr>
          <p:cNvPr id="113" name="Google Shape;113;p18"/>
          <p:cNvSpPr/>
          <p:nvPr/>
        </p:nvSpPr>
        <p:spPr>
          <a:xfrm>
            <a:off x="1535350" y="1448563"/>
            <a:ext cx="1577100" cy="800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zh-TW" sz="1800" b="1">
                <a:solidFill>
                  <a:schemeClr val="lt1"/>
                </a:solidFill>
                <a:latin typeface="Times New Roman"/>
                <a:ea typeface="Times New Roman"/>
                <a:cs typeface="Times New Roman"/>
                <a:sym typeface="Times New Roman"/>
              </a:rPr>
              <a:t>COVID-19</a:t>
            </a:r>
            <a:endParaRPr sz="1800" b="1">
              <a:solidFill>
                <a:schemeClr val="lt1"/>
              </a:solidFill>
              <a:latin typeface="Times New Roman"/>
              <a:ea typeface="Times New Roman"/>
              <a:cs typeface="Times New Roman"/>
              <a:sym typeface="Times New Roman"/>
            </a:endParaRPr>
          </a:p>
        </p:txBody>
      </p:sp>
      <p:cxnSp>
        <p:nvCxnSpPr>
          <p:cNvPr id="114" name="Google Shape;114;p18"/>
          <p:cNvCxnSpPr>
            <a:stCxn id="113" idx="2"/>
            <a:endCxn id="111" idx="0"/>
          </p:cNvCxnSpPr>
          <p:nvPr/>
        </p:nvCxnSpPr>
        <p:spPr>
          <a:xfrm rot="5400000">
            <a:off x="1609750" y="2180113"/>
            <a:ext cx="645000" cy="783300"/>
          </a:xfrm>
          <a:prstGeom prst="bentConnector3">
            <a:avLst>
              <a:gd name="adj1" fmla="val 49998"/>
            </a:avLst>
          </a:prstGeom>
          <a:noFill/>
          <a:ln w="9525" cap="flat" cmpd="sng">
            <a:solidFill>
              <a:schemeClr val="dk2"/>
            </a:solidFill>
            <a:prstDash val="solid"/>
            <a:round/>
            <a:headEnd type="none" w="med" len="med"/>
            <a:tailEnd type="none" w="med" len="med"/>
          </a:ln>
        </p:spPr>
      </p:cxnSp>
      <p:cxnSp>
        <p:nvCxnSpPr>
          <p:cNvPr id="115" name="Google Shape;115;p18"/>
          <p:cNvCxnSpPr>
            <a:stCxn id="112" idx="0"/>
            <a:endCxn id="113" idx="2"/>
          </p:cNvCxnSpPr>
          <p:nvPr/>
        </p:nvCxnSpPr>
        <p:spPr>
          <a:xfrm rot="5400000" flipH="1">
            <a:off x="2438150" y="2135088"/>
            <a:ext cx="645000" cy="873300"/>
          </a:xfrm>
          <a:prstGeom prst="bentConnector3">
            <a:avLst>
              <a:gd name="adj1" fmla="val 49998"/>
            </a:avLst>
          </a:prstGeom>
          <a:noFill/>
          <a:ln w="9525" cap="flat" cmpd="sng">
            <a:solidFill>
              <a:schemeClr val="dk2"/>
            </a:solidFill>
            <a:prstDash val="solid"/>
            <a:round/>
            <a:headEnd type="none" w="med" len="med"/>
            <a:tailEnd type="none" w="med" len="med"/>
          </a:ln>
        </p:spPr>
      </p:cxnSp>
      <p:sp>
        <p:nvSpPr>
          <p:cNvPr id="116" name="Google Shape;116;p18"/>
          <p:cNvSpPr txBox="1"/>
          <p:nvPr/>
        </p:nvSpPr>
        <p:spPr>
          <a:xfrm>
            <a:off x="630800" y="3918275"/>
            <a:ext cx="37605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sz="1800">
                <a:solidFill>
                  <a:schemeClr val="dk1"/>
                </a:solidFill>
                <a:latin typeface="Times New Roman"/>
                <a:ea typeface="Times New Roman"/>
                <a:cs typeface="Times New Roman"/>
                <a:sym typeface="Times New Roman"/>
              </a:rPr>
              <a:t>COVID-19 has two characteristics: high infection rate and low fatality rate</a:t>
            </a:r>
            <a:endParaRPr sz="1800">
              <a:latin typeface="Times New Roman"/>
              <a:ea typeface="Times New Roman"/>
              <a:cs typeface="Times New Roman"/>
              <a:sym typeface="Times New Roman"/>
            </a:endParaRPr>
          </a:p>
        </p:txBody>
      </p:sp>
      <p:pic>
        <p:nvPicPr>
          <p:cNvPr id="117" name="Google Shape;117;p18"/>
          <p:cNvPicPr preferRelativeResize="0"/>
          <p:nvPr/>
        </p:nvPicPr>
        <p:blipFill>
          <a:blip r:embed="rId3">
            <a:alphaModFix/>
          </a:blip>
          <a:stretch>
            <a:fillRect/>
          </a:stretch>
        </p:blipFill>
        <p:spPr>
          <a:xfrm>
            <a:off x="5361975" y="866086"/>
            <a:ext cx="3395529" cy="3234175"/>
          </a:xfrm>
          <a:prstGeom prst="rect">
            <a:avLst/>
          </a:prstGeom>
          <a:noFill/>
          <a:ln>
            <a:noFill/>
          </a:ln>
        </p:spPr>
      </p:pic>
      <p:sp>
        <p:nvSpPr>
          <p:cNvPr id="118" name="Google Shape;118;p18"/>
          <p:cNvSpPr/>
          <p:nvPr/>
        </p:nvSpPr>
        <p:spPr>
          <a:xfrm>
            <a:off x="4233675" y="2535350"/>
            <a:ext cx="1128300" cy="358800"/>
          </a:xfrm>
          <a:prstGeom prst="rightArrow">
            <a:avLst>
              <a:gd name="adj1" fmla="val 50000"/>
              <a:gd name="adj2" fmla="val 5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8"/>
          <p:cNvSpPr txBox="1"/>
          <p:nvPr/>
        </p:nvSpPr>
        <p:spPr>
          <a:xfrm>
            <a:off x="5277075" y="4056875"/>
            <a:ext cx="3760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sz="1800">
                <a:solidFill>
                  <a:schemeClr val="dk1"/>
                </a:solidFill>
                <a:latin typeface="Times New Roman"/>
                <a:ea typeface="Times New Roman"/>
                <a:cs typeface="Times New Roman"/>
                <a:sym typeface="Times New Roman"/>
              </a:rPr>
              <a:t>This has led to its rapid global spread</a:t>
            </a:r>
            <a:endParaRPr sz="1800">
              <a:latin typeface="Times New Roman"/>
              <a:ea typeface="Times New Roman"/>
              <a:cs typeface="Times New Roman"/>
              <a:sym typeface="Times New Roman"/>
            </a:endParaRPr>
          </a:p>
        </p:txBody>
      </p:sp>
      <p:sp>
        <p:nvSpPr>
          <p:cNvPr id="120" name="Google Shape;120;p18"/>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latin typeface="Times New Roman"/>
                <a:ea typeface="Times New Roman"/>
                <a:cs typeface="Times New Roman"/>
                <a:sym typeface="Times New Roman"/>
              </a:rPr>
              <a:t>4</a:t>
            </a:fld>
            <a:endParaRPr>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54"/>
          <p:cNvSpPr txBox="1">
            <a:spLocks noGrp="1"/>
          </p:cNvSpPr>
          <p:nvPr>
            <p:ph type="title"/>
          </p:nvPr>
        </p:nvSpPr>
        <p:spPr>
          <a:xfrm>
            <a:off x="1792288" y="3600450"/>
            <a:ext cx="5486400" cy="4251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zh-TW">
                <a:latin typeface="Times New Roman"/>
                <a:ea typeface="Times New Roman"/>
                <a:cs typeface="Times New Roman"/>
                <a:sym typeface="Times New Roman"/>
              </a:rPr>
              <a:t>CONCLUSION</a:t>
            </a:r>
            <a:endParaRPr>
              <a:latin typeface="Times New Roman"/>
              <a:ea typeface="Times New Roman"/>
              <a:cs typeface="Times New Roman"/>
              <a:sym typeface="Times New Roman"/>
            </a:endParaRPr>
          </a:p>
        </p:txBody>
      </p:sp>
      <p:pic>
        <p:nvPicPr>
          <p:cNvPr id="457" name="Google Shape;457;p54"/>
          <p:cNvPicPr preferRelativeResize="0">
            <a:picLocks noGrp="1"/>
          </p:cNvPicPr>
          <p:nvPr>
            <p:ph type="pic" idx="2"/>
          </p:nvPr>
        </p:nvPicPr>
        <p:blipFill rotWithShape="1">
          <a:blip r:embed="rId3">
            <a:alphaModFix/>
          </a:blip>
          <a:srcRect t="21017" b="21017"/>
          <a:stretch/>
        </p:blipFill>
        <p:spPr>
          <a:xfrm>
            <a:off x="1792288" y="459581"/>
            <a:ext cx="5486400" cy="3086100"/>
          </a:xfrm>
          <a:prstGeom prst="rect">
            <a:avLst/>
          </a:prstGeom>
        </p:spPr>
      </p:pic>
      <p:sp>
        <p:nvSpPr>
          <p:cNvPr id="458" name="Google Shape;458;p54"/>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latin typeface="Times New Roman"/>
                <a:ea typeface="Times New Roman"/>
                <a:cs typeface="Times New Roman"/>
                <a:sym typeface="Times New Roman"/>
              </a:rPr>
              <a:t>40</a:t>
            </a:fld>
            <a:endParaRPr>
              <a:latin typeface="Times New Roman"/>
              <a:ea typeface="Times New Roman"/>
              <a:cs typeface="Times New Roman"/>
              <a:sym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55"/>
          <p:cNvSpPr txBox="1">
            <a:spLocks noGrp="1"/>
          </p:cNvSpPr>
          <p:nvPr>
            <p:ph type="title"/>
          </p:nvPr>
        </p:nvSpPr>
        <p:spPr>
          <a:xfrm>
            <a:off x="457200" y="205979"/>
            <a:ext cx="8229600" cy="8574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zh-TW">
                <a:latin typeface="Times New Roman"/>
                <a:ea typeface="Times New Roman"/>
                <a:cs typeface="Times New Roman"/>
                <a:sym typeface="Times New Roman"/>
              </a:rPr>
              <a:t>Table</a:t>
            </a:r>
            <a:endParaRPr>
              <a:latin typeface="Times New Roman"/>
              <a:ea typeface="Times New Roman"/>
              <a:cs typeface="Times New Roman"/>
              <a:sym typeface="Times New Roman"/>
            </a:endParaRPr>
          </a:p>
        </p:txBody>
      </p:sp>
      <p:graphicFrame>
        <p:nvGraphicFramePr>
          <p:cNvPr id="464" name="Google Shape;464;p55"/>
          <p:cNvGraphicFramePr/>
          <p:nvPr>
            <p:extLst>
              <p:ext uri="{D42A27DB-BD31-4B8C-83A1-F6EECF244321}">
                <p14:modId xmlns:p14="http://schemas.microsoft.com/office/powerpoint/2010/main" val="3181222395"/>
              </p:ext>
            </p:extLst>
          </p:nvPr>
        </p:nvGraphicFramePr>
        <p:xfrm>
          <a:off x="1215350" y="875775"/>
          <a:ext cx="6820500" cy="3962100"/>
        </p:xfrm>
        <a:graphic>
          <a:graphicData uri="http://schemas.openxmlformats.org/drawingml/2006/table">
            <a:tbl>
              <a:tblPr>
                <a:noFill/>
                <a:tableStyleId>{F727939D-CF8E-4ED7-8A11-F3D16FA36780}</a:tableStyleId>
              </a:tblPr>
              <a:tblGrid>
                <a:gridCol w="1364100">
                  <a:extLst>
                    <a:ext uri="{9D8B030D-6E8A-4147-A177-3AD203B41FA5}">
                      <a16:colId xmlns:a16="http://schemas.microsoft.com/office/drawing/2014/main" val="20000"/>
                    </a:ext>
                  </a:extLst>
                </a:gridCol>
                <a:gridCol w="1364100">
                  <a:extLst>
                    <a:ext uri="{9D8B030D-6E8A-4147-A177-3AD203B41FA5}">
                      <a16:colId xmlns:a16="http://schemas.microsoft.com/office/drawing/2014/main" val="20001"/>
                    </a:ext>
                  </a:extLst>
                </a:gridCol>
                <a:gridCol w="1364100">
                  <a:extLst>
                    <a:ext uri="{9D8B030D-6E8A-4147-A177-3AD203B41FA5}">
                      <a16:colId xmlns:a16="http://schemas.microsoft.com/office/drawing/2014/main" val="20002"/>
                    </a:ext>
                  </a:extLst>
                </a:gridCol>
                <a:gridCol w="1364100">
                  <a:extLst>
                    <a:ext uri="{9D8B030D-6E8A-4147-A177-3AD203B41FA5}">
                      <a16:colId xmlns:a16="http://schemas.microsoft.com/office/drawing/2014/main" val="20003"/>
                    </a:ext>
                  </a:extLst>
                </a:gridCol>
                <a:gridCol w="1364100">
                  <a:extLst>
                    <a:ext uri="{9D8B030D-6E8A-4147-A177-3AD203B41FA5}">
                      <a16:colId xmlns:a16="http://schemas.microsoft.com/office/drawing/2014/main" val="20004"/>
                    </a:ext>
                  </a:extLst>
                </a:gridCol>
              </a:tblGrid>
              <a:tr h="379700">
                <a:tc>
                  <a:txBody>
                    <a:bodyPr/>
                    <a:lstStyle/>
                    <a:p>
                      <a:pPr marL="0" lvl="0" indent="0" algn="ctr" rtl="0">
                        <a:spcBef>
                          <a:spcPts val="0"/>
                        </a:spcBef>
                        <a:spcAft>
                          <a:spcPts val="0"/>
                        </a:spcAft>
                        <a:buClr>
                          <a:schemeClr val="dk1"/>
                        </a:buClr>
                        <a:buSzPts val="1100"/>
                        <a:buFont typeface="Arial"/>
                        <a:buNone/>
                      </a:pPr>
                      <a:r>
                        <a:rPr lang="zh-TW">
                          <a:solidFill>
                            <a:schemeClr val="dk1"/>
                          </a:solidFill>
                          <a:latin typeface="Times New Roman"/>
                          <a:ea typeface="Times New Roman"/>
                          <a:cs typeface="Times New Roman"/>
                          <a:sym typeface="Times New Roman"/>
                        </a:rPr>
                        <a:t>Method</a:t>
                      </a:r>
                      <a:endParaRPr>
                        <a:latin typeface="Times New Roman"/>
                        <a:ea typeface="Times New Roman"/>
                        <a:cs typeface="Times New Roman"/>
                        <a:sym typeface="Times New Roma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latin typeface="Times New Roman"/>
                        <a:ea typeface="Times New Roman"/>
                        <a:cs typeface="Times New Roman"/>
                        <a:sym typeface="Times New Roma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zh-TW">
                          <a:solidFill>
                            <a:schemeClr val="dk1"/>
                          </a:solidFill>
                          <a:latin typeface="Times New Roman"/>
                          <a:ea typeface="Times New Roman"/>
                          <a:cs typeface="Times New Roman"/>
                          <a:sym typeface="Times New Roman"/>
                        </a:rPr>
                        <a:t>precision</a:t>
                      </a:r>
                      <a:endParaRPr>
                        <a:latin typeface="Times New Roman"/>
                        <a:ea typeface="Times New Roman"/>
                        <a:cs typeface="Times New Roman"/>
                        <a:sym typeface="Times New Roma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zh-TW">
                          <a:solidFill>
                            <a:schemeClr val="dk1"/>
                          </a:solidFill>
                          <a:latin typeface="Times New Roman"/>
                          <a:ea typeface="Times New Roman"/>
                          <a:cs typeface="Times New Roman"/>
                          <a:sym typeface="Times New Roman"/>
                        </a:rPr>
                        <a:t>recall</a:t>
                      </a:r>
                      <a:endParaRPr>
                        <a:latin typeface="Times New Roman"/>
                        <a:ea typeface="Times New Roman"/>
                        <a:cs typeface="Times New Roman"/>
                        <a:sym typeface="Times New Roma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zh-TW">
                          <a:solidFill>
                            <a:schemeClr val="dk1"/>
                          </a:solidFill>
                          <a:latin typeface="Times New Roman"/>
                          <a:ea typeface="Times New Roman"/>
                          <a:cs typeface="Times New Roman"/>
                          <a:sym typeface="Times New Roman"/>
                        </a:rPr>
                        <a:t>f1-score</a:t>
                      </a:r>
                      <a:endParaRPr>
                        <a:latin typeface="Times New Roman"/>
                        <a:ea typeface="Times New Roman"/>
                        <a:cs typeface="Times New Roman"/>
                        <a:sym typeface="Times New Roma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79700">
                <a:tc rowSpan="2">
                  <a:txBody>
                    <a:bodyPr/>
                    <a:lstStyle/>
                    <a:p>
                      <a:pPr marL="0" lvl="0" indent="0" algn="ctr" rtl="0">
                        <a:spcBef>
                          <a:spcPts val="0"/>
                        </a:spcBef>
                        <a:spcAft>
                          <a:spcPts val="0"/>
                        </a:spcAft>
                        <a:buNone/>
                      </a:pPr>
                      <a:r>
                        <a:rPr lang="zh-TW" b="1">
                          <a:solidFill>
                            <a:schemeClr val="dk1"/>
                          </a:solidFill>
                          <a:latin typeface="Times New Roman"/>
                          <a:ea typeface="Times New Roman"/>
                          <a:cs typeface="Times New Roman"/>
                          <a:sym typeface="Times New Roman"/>
                        </a:rPr>
                        <a:t>InceptionV3</a:t>
                      </a:r>
                      <a:endParaRPr>
                        <a:latin typeface="Times New Roman"/>
                        <a:ea typeface="Times New Roman"/>
                        <a:cs typeface="Times New Roman"/>
                        <a:sym typeface="Times New Roma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zh-TW">
                          <a:latin typeface="Times New Roman"/>
                          <a:ea typeface="Times New Roman"/>
                          <a:cs typeface="Times New Roman"/>
                          <a:sym typeface="Times New Roman"/>
                        </a:rPr>
                        <a:t>macro avg</a:t>
                      </a:r>
                      <a:endParaRPr>
                        <a:latin typeface="Times New Roman"/>
                        <a:ea typeface="Times New Roman"/>
                        <a:cs typeface="Times New Roman"/>
                        <a:sym typeface="Times New Roma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zh-TW" b="1" dirty="0">
                          <a:solidFill>
                            <a:srgbClr val="FF0000"/>
                          </a:solidFill>
                          <a:latin typeface="Times New Roman"/>
                          <a:ea typeface="Times New Roman"/>
                          <a:cs typeface="Times New Roman"/>
                          <a:sym typeface="Times New Roman"/>
                        </a:rPr>
                        <a:t>0.86</a:t>
                      </a:r>
                      <a:endParaRPr b="1" dirty="0">
                        <a:solidFill>
                          <a:srgbClr val="FF0000"/>
                        </a:solidFill>
                        <a:latin typeface="Times New Roman"/>
                        <a:ea typeface="Times New Roman"/>
                        <a:cs typeface="Times New Roman"/>
                        <a:sym typeface="Times New Roma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zh-TW">
                          <a:latin typeface="Times New Roman"/>
                          <a:ea typeface="Times New Roman"/>
                          <a:cs typeface="Times New Roman"/>
                          <a:sym typeface="Times New Roman"/>
                        </a:rPr>
                        <a:t>0.77</a:t>
                      </a:r>
                      <a:endParaRPr>
                        <a:latin typeface="Times New Roman"/>
                        <a:ea typeface="Times New Roman"/>
                        <a:cs typeface="Times New Roman"/>
                        <a:sym typeface="Times New Roma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altLang="zh-TW" sz="1400" b="1" i="0" u="none" strike="noStrike" cap="none" dirty="0">
                          <a:solidFill>
                            <a:srgbClr val="FF0000"/>
                          </a:solidFill>
                          <a:latin typeface="Times New Roman"/>
                          <a:ea typeface="Times New Roman"/>
                          <a:cs typeface="Times New Roman"/>
                          <a:sym typeface="Times New Roman"/>
                        </a:rPr>
                        <a:t>0.79</a:t>
                      </a:r>
                      <a:endParaRPr sz="1400" b="1" i="0" u="none" strike="noStrike" cap="none" dirty="0">
                        <a:solidFill>
                          <a:srgbClr val="FF0000"/>
                        </a:solidFill>
                        <a:latin typeface="Times New Roman"/>
                        <a:ea typeface="Times New Roman"/>
                        <a:cs typeface="Times New Roman"/>
                        <a:sym typeface="Times New Roma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79700">
                <a:tc vMerge="1">
                  <a:txBody>
                    <a:bodyPr/>
                    <a:lstStyle/>
                    <a:p>
                      <a:endParaRPr lang="zh-TW"/>
                    </a:p>
                  </a:txBody>
                  <a:tcPr/>
                </a:tc>
                <a:tc>
                  <a:txBody>
                    <a:bodyPr/>
                    <a:lstStyle/>
                    <a:p>
                      <a:pPr marL="0" lvl="0" indent="0" algn="ctr" rtl="0">
                        <a:spcBef>
                          <a:spcPts val="0"/>
                        </a:spcBef>
                        <a:spcAft>
                          <a:spcPts val="0"/>
                        </a:spcAft>
                        <a:buNone/>
                      </a:pPr>
                      <a:r>
                        <a:rPr lang="zh-TW">
                          <a:latin typeface="Times New Roman"/>
                          <a:ea typeface="Times New Roman"/>
                          <a:cs typeface="Times New Roman"/>
                          <a:sym typeface="Times New Roman"/>
                        </a:rPr>
                        <a:t>weighted avg</a:t>
                      </a:r>
                      <a:endParaRPr>
                        <a:latin typeface="Times New Roman"/>
                        <a:ea typeface="Times New Roman"/>
                        <a:cs typeface="Times New Roman"/>
                        <a:sym typeface="Times New Roma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zh-TW" b="1" dirty="0">
                          <a:solidFill>
                            <a:schemeClr val="accent5"/>
                          </a:solidFill>
                          <a:latin typeface="Times New Roman"/>
                          <a:ea typeface="Times New Roman"/>
                          <a:cs typeface="Times New Roman"/>
                          <a:sym typeface="Times New Roman"/>
                        </a:rPr>
                        <a:t>0.84</a:t>
                      </a:r>
                      <a:endParaRPr b="1" dirty="0">
                        <a:solidFill>
                          <a:schemeClr val="accent5"/>
                        </a:solidFill>
                        <a:latin typeface="Times New Roman"/>
                        <a:ea typeface="Times New Roman"/>
                        <a:cs typeface="Times New Roman"/>
                        <a:sym typeface="Times New Roma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zh-TW" b="1">
                          <a:solidFill>
                            <a:schemeClr val="accent5"/>
                          </a:solidFill>
                          <a:latin typeface="Times New Roman"/>
                          <a:ea typeface="Times New Roman"/>
                          <a:cs typeface="Times New Roman"/>
                          <a:sym typeface="Times New Roman"/>
                        </a:rPr>
                        <a:t>0.82</a:t>
                      </a:r>
                      <a:endParaRPr b="1">
                        <a:solidFill>
                          <a:schemeClr val="accent5"/>
                        </a:solidFill>
                        <a:latin typeface="Times New Roman"/>
                        <a:ea typeface="Times New Roman"/>
                        <a:cs typeface="Times New Roman"/>
                        <a:sym typeface="Times New Roma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zh-TW" b="1" dirty="0">
                          <a:solidFill>
                            <a:schemeClr val="accent5"/>
                          </a:solidFill>
                          <a:latin typeface="Times New Roman"/>
                          <a:ea typeface="Times New Roman"/>
                          <a:cs typeface="Times New Roman"/>
                          <a:sym typeface="Times New Roman"/>
                        </a:rPr>
                        <a:t>0.81</a:t>
                      </a:r>
                      <a:endParaRPr b="1" dirty="0">
                        <a:solidFill>
                          <a:schemeClr val="accent5"/>
                        </a:solidFill>
                        <a:latin typeface="Times New Roman"/>
                        <a:ea typeface="Times New Roman"/>
                        <a:cs typeface="Times New Roman"/>
                        <a:sym typeface="Times New Roma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79700">
                <a:tc rowSpan="2">
                  <a:txBody>
                    <a:bodyPr/>
                    <a:lstStyle/>
                    <a:p>
                      <a:pPr marL="0" lvl="0" indent="0" algn="ctr" rtl="0">
                        <a:spcBef>
                          <a:spcPts val="0"/>
                        </a:spcBef>
                        <a:spcAft>
                          <a:spcPts val="0"/>
                        </a:spcAft>
                        <a:buNone/>
                      </a:pPr>
                      <a:r>
                        <a:rPr lang="zh-TW" b="1">
                          <a:solidFill>
                            <a:schemeClr val="dk1"/>
                          </a:solidFill>
                          <a:latin typeface="Times New Roman"/>
                          <a:ea typeface="Times New Roman"/>
                          <a:cs typeface="Times New Roman"/>
                          <a:sym typeface="Times New Roman"/>
                        </a:rPr>
                        <a:t>VGG19</a:t>
                      </a:r>
                      <a:endParaRPr>
                        <a:latin typeface="Times New Roman"/>
                        <a:ea typeface="Times New Roman"/>
                        <a:cs typeface="Times New Roman"/>
                        <a:sym typeface="Times New Roma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zh-TW">
                          <a:latin typeface="Times New Roman"/>
                          <a:ea typeface="Times New Roman"/>
                          <a:cs typeface="Times New Roman"/>
                          <a:sym typeface="Times New Roman"/>
                        </a:rPr>
                        <a:t>macro avg</a:t>
                      </a:r>
                      <a:endParaRPr>
                        <a:latin typeface="Times New Roman"/>
                        <a:ea typeface="Times New Roman"/>
                        <a:cs typeface="Times New Roman"/>
                        <a:sym typeface="Times New Roma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zh-TW" dirty="0">
                          <a:latin typeface="Times New Roman"/>
                          <a:ea typeface="Times New Roman"/>
                          <a:cs typeface="Times New Roman"/>
                          <a:sym typeface="Times New Roman"/>
                        </a:rPr>
                        <a:t>0.78</a:t>
                      </a:r>
                      <a:endParaRPr dirty="0">
                        <a:latin typeface="Times New Roman"/>
                        <a:ea typeface="Times New Roman"/>
                        <a:cs typeface="Times New Roman"/>
                        <a:sym typeface="Times New Roma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zh-TW" dirty="0">
                          <a:latin typeface="Times New Roman"/>
                          <a:ea typeface="Times New Roman"/>
                          <a:cs typeface="Times New Roman"/>
                          <a:sym typeface="Times New Roman"/>
                        </a:rPr>
                        <a:t>0.78</a:t>
                      </a:r>
                      <a:endParaRPr dirty="0">
                        <a:latin typeface="Times New Roman"/>
                        <a:ea typeface="Times New Roman"/>
                        <a:cs typeface="Times New Roman"/>
                        <a:sym typeface="Times New Roma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zh-TW" dirty="0">
                          <a:latin typeface="Times New Roman"/>
                          <a:ea typeface="Times New Roman"/>
                          <a:cs typeface="Times New Roman"/>
                          <a:sym typeface="Times New Roman"/>
                        </a:rPr>
                        <a:t>0.77</a:t>
                      </a:r>
                      <a:endParaRPr dirty="0">
                        <a:latin typeface="Times New Roman"/>
                        <a:ea typeface="Times New Roman"/>
                        <a:cs typeface="Times New Roman"/>
                        <a:sym typeface="Times New Roma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79700">
                <a:tc vMerge="1">
                  <a:txBody>
                    <a:bodyPr/>
                    <a:lstStyle/>
                    <a:p>
                      <a:endParaRPr lang="zh-TW"/>
                    </a:p>
                  </a:txBody>
                  <a:tcPr/>
                </a:tc>
                <a:tc>
                  <a:txBody>
                    <a:bodyPr/>
                    <a:lstStyle/>
                    <a:p>
                      <a:pPr marL="0" lvl="0" indent="0" algn="ctr" rtl="0">
                        <a:spcBef>
                          <a:spcPts val="0"/>
                        </a:spcBef>
                        <a:spcAft>
                          <a:spcPts val="0"/>
                        </a:spcAft>
                        <a:buNone/>
                      </a:pPr>
                      <a:r>
                        <a:rPr lang="zh-TW">
                          <a:latin typeface="Times New Roman"/>
                          <a:ea typeface="Times New Roman"/>
                          <a:cs typeface="Times New Roman"/>
                          <a:sym typeface="Times New Roman"/>
                        </a:rPr>
                        <a:t>weighted avg</a:t>
                      </a:r>
                      <a:endParaRPr>
                        <a:latin typeface="Times New Roman"/>
                        <a:ea typeface="Times New Roman"/>
                        <a:cs typeface="Times New Roman"/>
                        <a:sym typeface="Times New Roma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zh-TW">
                          <a:latin typeface="Times New Roman"/>
                          <a:ea typeface="Times New Roman"/>
                          <a:cs typeface="Times New Roman"/>
                          <a:sym typeface="Times New Roman"/>
                        </a:rPr>
                        <a:t>0.78</a:t>
                      </a:r>
                      <a:endParaRPr>
                        <a:latin typeface="Times New Roman"/>
                        <a:ea typeface="Times New Roman"/>
                        <a:cs typeface="Times New Roman"/>
                        <a:sym typeface="Times New Roma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zh-TW">
                          <a:latin typeface="Times New Roman"/>
                          <a:ea typeface="Times New Roman"/>
                          <a:cs typeface="Times New Roman"/>
                          <a:sym typeface="Times New Roman"/>
                        </a:rPr>
                        <a:t>0.77</a:t>
                      </a:r>
                      <a:endParaRPr>
                        <a:latin typeface="Times New Roman"/>
                        <a:ea typeface="Times New Roman"/>
                        <a:cs typeface="Times New Roman"/>
                        <a:sym typeface="Times New Roma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zh-TW">
                          <a:latin typeface="Times New Roman"/>
                          <a:ea typeface="Times New Roman"/>
                          <a:cs typeface="Times New Roman"/>
                          <a:sym typeface="Times New Roman"/>
                        </a:rPr>
                        <a:t>0.77</a:t>
                      </a:r>
                      <a:endParaRPr>
                        <a:latin typeface="Times New Roman"/>
                        <a:ea typeface="Times New Roman"/>
                        <a:cs typeface="Times New Roman"/>
                        <a:sym typeface="Times New Roma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79700">
                <a:tc rowSpan="2">
                  <a:txBody>
                    <a:bodyPr/>
                    <a:lstStyle/>
                    <a:p>
                      <a:pPr marL="0" lvl="0" indent="0" algn="ctr" rtl="0">
                        <a:spcBef>
                          <a:spcPts val="0"/>
                        </a:spcBef>
                        <a:spcAft>
                          <a:spcPts val="0"/>
                        </a:spcAft>
                        <a:buNone/>
                      </a:pPr>
                      <a:r>
                        <a:rPr lang="zh-TW" b="1">
                          <a:solidFill>
                            <a:schemeClr val="dk1"/>
                          </a:solidFill>
                          <a:latin typeface="Times New Roman"/>
                          <a:ea typeface="Times New Roman"/>
                          <a:cs typeface="Times New Roman"/>
                          <a:sym typeface="Times New Roman"/>
                        </a:rPr>
                        <a:t>ResNet50</a:t>
                      </a:r>
                      <a:endParaRPr>
                        <a:latin typeface="Times New Roman"/>
                        <a:ea typeface="Times New Roman"/>
                        <a:cs typeface="Times New Roman"/>
                        <a:sym typeface="Times New Roma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zh-TW">
                          <a:latin typeface="Times New Roman"/>
                          <a:ea typeface="Times New Roman"/>
                          <a:cs typeface="Times New Roman"/>
                          <a:sym typeface="Times New Roman"/>
                        </a:rPr>
                        <a:t>macro avg</a:t>
                      </a:r>
                      <a:endParaRPr>
                        <a:latin typeface="Times New Roman"/>
                        <a:ea typeface="Times New Roman"/>
                        <a:cs typeface="Times New Roman"/>
                        <a:sym typeface="Times New Roma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zh-TW">
                          <a:latin typeface="Times New Roman"/>
                          <a:ea typeface="Times New Roman"/>
                          <a:cs typeface="Times New Roman"/>
                          <a:sym typeface="Times New Roman"/>
                        </a:rPr>
                        <a:t>0.80</a:t>
                      </a:r>
                      <a:endParaRPr>
                        <a:latin typeface="Times New Roman"/>
                        <a:ea typeface="Times New Roman"/>
                        <a:cs typeface="Times New Roman"/>
                        <a:sym typeface="Times New Roma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zh-TW">
                          <a:latin typeface="Times New Roman"/>
                          <a:ea typeface="Times New Roman"/>
                          <a:cs typeface="Times New Roman"/>
                          <a:sym typeface="Times New Roman"/>
                        </a:rPr>
                        <a:t>0.75</a:t>
                      </a:r>
                      <a:endParaRPr>
                        <a:latin typeface="Times New Roman"/>
                        <a:ea typeface="Times New Roman"/>
                        <a:cs typeface="Times New Roman"/>
                        <a:sym typeface="Times New Roma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zh-TW">
                          <a:latin typeface="Times New Roman"/>
                          <a:ea typeface="Times New Roman"/>
                          <a:cs typeface="Times New Roman"/>
                          <a:sym typeface="Times New Roman"/>
                        </a:rPr>
                        <a:t>0.76</a:t>
                      </a:r>
                      <a:endParaRPr>
                        <a:latin typeface="Times New Roman"/>
                        <a:ea typeface="Times New Roman"/>
                        <a:cs typeface="Times New Roman"/>
                        <a:sym typeface="Times New Roma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379700">
                <a:tc vMerge="1">
                  <a:txBody>
                    <a:bodyPr/>
                    <a:lstStyle/>
                    <a:p>
                      <a:endParaRPr lang="zh-TW"/>
                    </a:p>
                  </a:txBody>
                  <a:tcPr/>
                </a:tc>
                <a:tc>
                  <a:txBody>
                    <a:bodyPr/>
                    <a:lstStyle/>
                    <a:p>
                      <a:pPr marL="0" lvl="0" indent="0" algn="ctr" rtl="0">
                        <a:spcBef>
                          <a:spcPts val="0"/>
                        </a:spcBef>
                        <a:spcAft>
                          <a:spcPts val="0"/>
                        </a:spcAft>
                        <a:buNone/>
                      </a:pPr>
                      <a:r>
                        <a:rPr lang="zh-TW">
                          <a:latin typeface="Times New Roman"/>
                          <a:ea typeface="Times New Roman"/>
                          <a:cs typeface="Times New Roman"/>
                          <a:sym typeface="Times New Roman"/>
                        </a:rPr>
                        <a:t>weighted avg</a:t>
                      </a:r>
                      <a:endParaRPr>
                        <a:latin typeface="Times New Roman"/>
                        <a:ea typeface="Times New Roman"/>
                        <a:cs typeface="Times New Roman"/>
                        <a:sym typeface="Times New Roma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zh-TW">
                          <a:latin typeface="Times New Roman"/>
                          <a:ea typeface="Times New Roman"/>
                          <a:cs typeface="Times New Roman"/>
                          <a:sym typeface="Times New Roman"/>
                        </a:rPr>
                        <a:t>0.79</a:t>
                      </a:r>
                      <a:endParaRPr>
                        <a:latin typeface="Times New Roman"/>
                        <a:ea typeface="Times New Roman"/>
                        <a:cs typeface="Times New Roman"/>
                        <a:sym typeface="Times New Roma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zh-TW">
                          <a:solidFill>
                            <a:schemeClr val="dk1"/>
                          </a:solidFill>
                          <a:latin typeface="Times New Roman"/>
                          <a:ea typeface="Times New Roman"/>
                          <a:cs typeface="Times New Roman"/>
                          <a:sym typeface="Times New Roman"/>
                        </a:rPr>
                        <a:t>0.79</a:t>
                      </a:r>
                      <a:endParaRPr>
                        <a:solidFill>
                          <a:schemeClr val="dk1"/>
                        </a:solidFill>
                        <a:latin typeface="Times New Roman"/>
                        <a:ea typeface="Times New Roman"/>
                        <a:cs typeface="Times New Roman"/>
                        <a:sym typeface="Times New Roma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zh-TW">
                          <a:solidFill>
                            <a:schemeClr val="dk1"/>
                          </a:solidFill>
                          <a:latin typeface="Times New Roman"/>
                          <a:ea typeface="Times New Roman"/>
                          <a:cs typeface="Times New Roman"/>
                          <a:sym typeface="Times New Roman"/>
                        </a:rPr>
                        <a:t>0.79</a:t>
                      </a:r>
                      <a:endParaRPr>
                        <a:solidFill>
                          <a:schemeClr val="dk1"/>
                        </a:solidFill>
                        <a:latin typeface="Times New Roman"/>
                        <a:ea typeface="Times New Roman"/>
                        <a:cs typeface="Times New Roman"/>
                        <a:sym typeface="Times New Roma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6"/>
                  </a:ext>
                </a:extLst>
              </a:tr>
              <a:tr h="379700">
                <a:tc rowSpan="2">
                  <a:txBody>
                    <a:bodyPr/>
                    <a:lstStyle/>
                    <a:p>
                      <a:pPr marL="0" lvl="0" indent="0" algn="ctr" rtl="0">
                        <a:spcBef>
                          <a:spcPts val="0"/>
                        </a:spcBef>
                        <a:spcAft>
                          <a:spcPts val="0"/>
                        </a:spcAft>
                        <a:buNone/>
                      </a:pPr>
                      <a:r>
                        <a:rPr lang="zh-TW" b="1">
                          <a:solidFill>
                            <a:schemeClr val="dk1"/>
                          </a:solidFill>
                          <a:latin typeface="Times New Roman"/>
                          <a:ea typeface="Times New Roman"/>
                          <a:cs typeface="Times New Roman"/>
                          <a:sym typeface="Times New Roman"/>
                        </a:rPr>
                        <a:t>Xception</a:t>
                      </a:r>
                      <a:endParaRPr>
                        <a:latin typeface="Times New Roman"/>
                        <a:ea typeface="Times New Roman"/>
                        <a:cs typeface="Times New Roman"/>
                        <a:sym typeface="Times New Roma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zh-TW">
                          <a:latin typeface="Times New Roman"/>
                          <a:ea typeface="Times New Roman"/>
                          <a:cs typeface="Times New Roman"/>
                          <a:sym typeface="Times New Roman"/>
                        </a:rPr>
                        <a:t>macro avg</a:t>
                      </a:r>
                      <a:endParaRPr>
                        <a:latin typeface="Times New Roman"/>
                        <a:ea typeface="Times New Roman"/>
                        <a:cs typeface="Times New Roman"/>
                        <a:sym typeface="Times New Roma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zh-TW">
                          <a:latin typeface="Times New Roman"/>
                          <a:ea typeface="Times New Roman"/>
                          <a:cs typeface="Times New Roman"/>
                          <a:sym typeface="Times New Roman"/>
                        </a:rPr>
                        <a:t>0.72</a:t>
                      </a:r>
                      <a:endParaRPr>
                        <a:latin typeface="Times New Roman"/>
                        <a:ea typeface="Times New Roman"/>
                        <a:cs typeface="Times New Roman"/>
                        <a:sym typeface="Times New Roma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zh-TW">
                          <a:latin typeface="Times New Roman"/>
                          <a:ea typeface="Times New Roman"/>
                          <a:cs typeface="Times New Roman"/>
                          <a:sym typeface="Times New Roman"/>
                        </a:rPr>
                        <a:t>0.68</a:t>
                      </a:r>
                      <a:endParaRPr>
                        <a:latin typeface="Times New Roman"/>
                        <a:ea typeface="Times New Roman"/>
                        <a:cs typeface="Times New Roman"/>
                        <a:sym typeface="Times New Roma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zh-TW">
                          <a:latin typeface="Times New Roman"/>
                          <a:ea typeface="Times New Roman"/>
                          <a:cs typeface="Times New Roman"/>
                          <a:sym typeface="Times New Roman"/>
                        </a:rPr>
                        <a:t>0.67</a:t>
                      </a:r>
                      <a:endParaRPr>
                        <a:latin typeface="Times New Roman"/>
                        <a:ea typeface="Times New Roman"/>
                        <a:cs typeface="Times New Roman"/>
                        <a:sym typeface="Times New Roma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r h="379700">
                <a:tc vMerge="1">
                  <a:txBody>
                    <a:bodyPr/>
                    <a:lstStyle/>
                    <a:p>
                      <a:endParaRPr lang="zh-TW"/>
                    </a:p>
                  </a:txBody>
                  <a:tcPr/>
                </a:tc>
                <a:tc>
                  <a:txBody>
                    <a:bodyPr/>
                    <a:lstStyle/>
                    <a:p>
                      <a:pPr marL="0" lvl="0" indent="0" algn="ctr" rtl="0">
                        <a:spcBef>
                          <a:spcPts val="0"/>
                        </a:spcBef>
                        <a:spcAft>
                          <a:spcPts val="0"/>
                        </a:spcAft>
                        <a:buNone/>
                      </a:pPr>
                      <a:r>
                        <a:rPr lang="zh-TW">
                          <a:latin typeface="Times New Roman"/>
                          <a:ea typeface="Times New Roman"/>
                          <a:cs typeface="Times New Roman"/>
                          <a:sym typeface="Times New Roman"/>
                        </a:rPr>
                        <a:t>weighted avg</a:t>
                      </a:r>
                      <a:endParaRPr>
                        <a:latin typeface="Times New Roman"/>
                        <a:ea typeface="Times New Roman"/>
                        <a:cs typeface="Times New Roman"/>
                        <a:sym typeface="Times New Roma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zh-TW">
                          <a:latin typeface="Times New Roman"/>
                          <a:ea typeface="Times New Roman"/>
                          <a:cs typeface="Times New Roman"/>
                          <a:sym typeface="Times New Roman"/>
                        </a:rPr>
                        <a:t>0.71</a:t>
                      </a:r>
                      <a:endParaRPr>
                        <a:latin typeface="Times New Roman"/>
                        <a:ea typeface="Times New Roman"/>
                        <a:cs typeface="Times New Roman"/>
                        <a:sym typeface="Times New Roma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zh-TW">
                          <a:latin typeface="Times New Roman"/>
                          <a:ea typeface="Times New Roman"/>
                          <a:cs typeface="Times New Roman"/>
                          <a:sym typeface="Times New Roman"/>
                        </a:rPr>
                        <a:t>0.69</a:t>
                      </a:r>
                      <a:endParaRPr>
                        <a:latin typeface="Times New Roman"/>
                        <a:ea typeface="Times New Roman"/>
                        <a:cs typeface="Times New Roman"/>
                        <a:sym typeface="Times New Roma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zh-TW">
                          <a:latin typeface="Times New Roman"/>
                          <a:ea typeface="Times New Roman"/>
                          <a:cs typeface="Times New Roman"/>
                          <a:sym typeface="Times New Roman"/>
                        </a:rPr>
                        <a:t>0.68</a:t>
                      </a:r>
                      <a:endParaRPr>
                        <a:latin typeface="Times New Roman"/>
                        <a:ea typeface="Times New Roman"/>
                        <a:cs typeface="Times New Roman"/>
                        <a:sym typeface="Times New Roma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8"/>
                  </a:ext>
                </a:extLst>
              </a:tr>
              <a:tr h="379700">
                <a:tc>
                  <a:txBody>
                    <a:bodyPr/>
                    <a:lstStyle/>
                    <a:p>
                      <a:pPr marL="0" lvl="0" indent="0" algn="ctr" rtl="0">
                        <a:spcBef>
                          <a:spcPts val="0"/>
                        </a:spcBef>
                        <a:spcAft>
                          <a:spcPts val="0"/>
                        </a:spcAft>
                        <a:buClr>
                          <a:schemeClr val="dk1"/>
                        </a:buClr>
                        <a:buSzPts val="1100"/>
                        <a:buFont typeface="Arial"/>
                        <a:buNone/>
                      </a:pPr>
                      <a:r>
                        <a:rPr lang="zh-TW" b="1">
                          <a:solidFill>
                            <a:schemeClr val="dk1"/>
                          </a:solidFill>
                          <a:latin typeface="Times New Roman"/>
                          <a:ea typeface="Times New Roman"/>
                          <a:cs typeface="Times New Roman"/>
                          <a:sym typeface="Times New Roman"/>
                        </a:rPr>
                        <a:t>DenseNet169</a:t>
                      </a:r>
                      <a:endParaRPr>
                        <a:latin typeface="Times New Roman"/>
                        <a:ea typeface="Times New Roman"/>
                        <a:cs typeface="Times New Roman"/>
                        <a:sym typeface="Times New Roma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latin typeface="Times New Roman"/>
                        <a:ea typeface="Times New Roman"/>
                        <a:cs typeface="Times New Roman"/>
                        <a:sym typeface="Times New Roma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zh-TW">
                          <a:latin typeface="Times New Roman"/>
                          <a:ea typeface="Times New Roman"/>
                          <a:cs typeface="Times New Roman"/>
                          <a:sym typeface="Times New Roman"/>
                        </a:rPr>
                        <a:t>0.6744</a:t>
                      </a:r>
                      <a:endParaRPr>
                        <a:latin typeface="Times New Roman"/>
                        <a:ea typeface="Times New Roman"/>
                        <a:cs typeface="Times New Roman"/>
                        <a:sym typeface="Times New Roma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altLang="zh-TW" sz="1400" b="1" i="0" u="none" strike="noStrike" cap="none" dirty="0">
                          <a:solidFill>
                            <a:srgbClr val="FF0000"/>
                          </a:solidFill>
                          <a:latin typeface="Times New Roman"/>
                          <a:ea typeface="Times New Roman"/>
                          <a:cs typeface="Times New Roman"/>
                          <a:sym typeface="Times New Roman"/>
                        </a:rPr>
                        <a:t>1</a:t>
                      </a:r>
                      <a:endParaRPr sz="1400" b="1" i="0" u="none" strike="noStrike" cap="none" dirty="0">
                        <a:solidFill>
                          <a:srgbClr val="FF0000"/>
                        </a:solidFill>
                        <a:latin typeface="Times New Roman"/>
                        <a:ea typeface="Times New Roman"/>
                        <a:cs typeface="Times New Roman"/>
                        <a:sym typeface="Times New Roma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zh-TW" dirty="0">
                          <a:latin typeface="Times New Roman"/>
                          <a:ea typeface="Times New Roman"/>
                          <a:cs typeface="Times New Roman"/>
                          <a:sym typeface="Times New Roman"/>
                        </a:rPr>
                        <a:t>0.7627</a:t>
                      </a:r>
                      <a:endParaRPr dirty="0">
                        <a:latin typeface="Times New Roman"/>
                        <a:ea typeface="Times New Roman"/>
                        <a:cs typeface="Times New Roman"/>
                        <a:sym typeface="Times New Roman"/>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465" name="Google Shape;465;p55"/>
          <p:cNvSpPr txBox="1">
            <a:spLocks noGrp="1"/>
          </p:cNvSpPr>
          <p:nvPr>
            <p:ph type="sldNum" idx="12"/>
          </p:nvPr>
        </p:nvSpPr>
        <p:spPr>
          <a:xfrm>
            <a:off x="6553200" y="4774663"/>
            <a:ext cx="2133600" cy="273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latin typeface="Times New Roman"/>
                <a:ea typeface="Times New Roman"/>
                <a:cs typeface="Times New Roman"/>
                <a:sym typeface="Times New Roman"/>
              </a:rPr>
              <a:t>41</a:t>
            </a:fld>
            <a:endParaRPr>
              <a:latin typeface="Times New Roman"/>
              <a:ea typeface="Times New Roman"/>
              <a:cs typeface="Times New Roman"/>
              <a:sym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5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TW">
                <a:latin typeface="Times New Roman"/>
                <a:ea typeface="Times New Roman"/>
                <a:cs typeface="Times New Roman"/>
                <a:sym typeface="Times New Roman"/>
              </a:rPr>
              <a:t>Thanks for your Attention</a:t>
            </a:r>
            <a:endParaRPr>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xfrm>
            <a:off x="457200" y="205979"/>
            <a:ext cx="8229600" cy="8574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zh-TW">
                <a:latin typeface="Times New Roman"/>
                <a:ea typeface="Times New Roman"/>
                <a:cs typeface="Times New Roman"/>
                <a:sym typeface="Times New Roman"/>
              </a:rPr>
              <a:t>Ways to prevent Covid-19</a:t>
            </a:r>
            <a:endParaRPr>
              <a:latin typeface="Times New Roman"/>
              <a:ea typeface="Times New Roman"/>
              <a:cs typeface="Times New Roman"/>
              <a:sym typeface="Times New Roman"/>
            </a:endParaRPr>
          </a:p>
        </p:txBody>
      </p:sp>
      <p:pic>
        <p:nvPicPr>
          <p:cNvPr id="126" name="Google Shape;126;p19"/>
          <p:cNvPicPr preferRelativeResize="0"/>
          <p:nvPr/>
        </p:nvPicPr>
        <p:blipFill rotWithShape="1">
          <a:blip r:embed="rId3">
            <a:alphaModFix/>
          </a:blip>
          <a:srcRect l="13362" t="11814" r="13296" b="20324"/>
          <a:stretch/>
        </p:blipFill>
        <p:spPr>
          <a:xfrm>
            <a:off x="786375" y="1239600"/>
            <a:ext cx="1250100" cy="1247625"/>
          </a:xfrm>
          <a:prstGeom prst="rect">
            <a:avLst/>
          </a:prstGeom>
          <a:noFill/>
          <a:ln>
            <a:noFill/>
          </a:ln>
        </p:spPr>
      </p:pic>
      <p:sp>
        <p:nvSpPr>
          <p:cNvPr id="127" name="Google Shape;127;p19"/>
          <p:cNvSpPr txBox="1"/>
          <p:nvPr/>
        </p:nvSpPr>
        <p:spPr>
          <a:xfrm>
            <a:off x="314975" y="2358625"/>
            <a:ext cx="2191800" cy="892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sz="1800">
                <a:latin typeface="Times New Roman"/>
                <a:ea typeface="Times New Roman"/>
                <a:cs typeface="Times New Roman"/>
                <a:sym typeface="Times New Roman"/>
              </a:rPr>
              <a:t>RT-PCR</a:t>
            </a:r>
            <a:endParaRPr sz="1800">
              <a:latin typeface="Times New Roman"/>
              <a:ea typeface="Times New Roman"/>
              <a:cs typeface="Times New Roman"/>
              <a:sym typeface="Times New Roman"/>
            </a:endParaRPr>
          </a:p>
          <a:p>
            <a:pPr marL="0" lvl="0" indent="0" algn="ctr" rtl="0">
              <a:spcBef>
                <a:spcPts val="0"/>
              </a:spcBef>
              <a:spcAft>
                <a:spcPts val="0"/>
              </a:spcAft>
              <a:buNone/>
            </a:pPr>
            <a:r>
              <a:rPr lang="zh-TW">
                <a:solidFill>
                  <a:schemeClr val="dk1"/>
                </a:solidFill>
                <a:latin typeface="Times New Roman"/>
                <a:ea typeface="Times New Roman"/>
                <a:cs typeface="Times New Roman"/>
                <a:sym typeface="Times New Roman"/>
              </a:rPr>
              <a:t>At present, the commonly used detection methods.</a:t>
            </a:r>
            <a:endParaRPr>
              <a:latin typeface="Times New Roman"/>
              <a:ea typeface="Times New Roman"/>
              <a:cs typeface="Times New Roman"/>
              <a:sym typeface="Times New Roman"/>
            </a:endParaRPr>
          </a:p>
        </p:txBody>
      </p:sp>
      <p:pic>
        <p:nvPicPr>
          <p:cNvPr id="128" name="Google Shape;128;p19"/>
          <p:cNvPicPr preferRelativeResize="0"/>
          <p:nvPr/>
        </p:nvPicPr>
        <p:blipFill>
          <a:blip r:embed="rId4">
            <a:alphaModFix/>
          </a:blip>
          <a:stretch>
            <a:fillRect/>
          </a:stretch>
        </p:blipFill>
        <p:spPr>
          <a:xfrm>
            <a:off x="5114023" y="1447575"/>
            <a:ext cx="1960825" cy="1132550"/>
          </a:xfrm>
          <a:prstGeom prst="rect">
            <a:avLst/>
          </a:prstGeom>
          <a:noFill/>
          <a:ln>
            <a:noFill/>
          </a:ln>
        </p:spPr>
      </p:pic>
      <p:sp>
        <p:nvSpPr>
          <p:cNvPr id="129" name="Google Shape;129;p19"/>
          <p:cNvSpPr txBox="1"/>
          <p:nvPr/>
        </p:nvSpPr>
        <p:spPr>
          <a:xfrm>
            <a:off x="5022313" y="2560675"/>
            <a:ext cx="21918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sz="1800">
                <a:latin typeface="Times New Roman"/>
                <a:ea typeface="Times New Roman"/>
                <a:cs typeface="Times New Roman"/>
                <a:sym typeface="Times New Roman"/>
              </a:rPr>
              <a:t>CT</a:t>
            </a:r>
            <a:endParaRPr sz="1800">
              <a:latin typeface="Times New Roman"/>
              <a:ea typeface="Times New Roman"/>
              <a:cs typeface="Times New Roman"/>
              <a:sym typeface="Times New Roman"/>
            </a:endParaRPr>
          </a:p>
          <a:p>
            <a:pPr marL="0" lvl="0" indent="0" algn="ctr" rtl="0">
              <a:spcBef>
                <a:spcPts val="0"/>
              </a:spcBef>
              <a:spcAft>
                <a:spcPts val="0"/>
              </a:spcAft>
              <a:buNone/>
            </a:pPr>
            <a:r>
              <a:rPr lang="zh-TW">
                <a:solidFill>
                  <a:schemeClr val="dk1"/>
                </a:solidFill>
                <a:latin typeface="Times New Roman"/>
                <a:ea typeface="Times New Roman"/>
                <a:cs typeface="Times New Roman"/>
                <a:sym typeface="Times New Roman"/>
              </a:rPr>
              <a:t>Computer tomography.</a:t>
            </a:r>
            <a:endParaRPr>
              <a:latin typeface="Times New Roman"/>
              <a:ea typeface="Times New Roman"/>
              <a:cs typeface="Times New Roman"/>
              <a:sym typeface="Times New Roman"/>
            </a:endParaRPr>
          </a:p>
        </p:txBody>
      </p:sp>
      <p:pic>
        <p:nvPicPr>
          <p:cNvPr id="130" name="Google Shape;130;p19"/>
          <p:cNvPicPr preferRelativeResize="0"/>
          <p:nvPr/>
        </p:nvPicPr>
        <p:blipFill>
          <a:blip r:embed="rId5">
            <a:alphaModFix/>
          </a:blip>
          <a:stretch>
            <a:fillRect/>
          </a:stretch>
        </p:blipFill>
        <p:spPr>
          <a:xfrm>
            <a:off x="7479996" y="1333800"/>
            <a:ext cx="1250100" cy="1250100"/>
          </a:xfrm>
          <a:prstGeom prst="rect">
            <a:avLst/>
          </a:prstGeom>
          <a:noFill/>
          <a:ln>
            <a:noFill/>
          </a:ln>
        </p:spPr>
      </p:pic>
      <p:sp>
        <p:nvSpPr>
          <p:cNvPr id="131" name="Google Shape;131;p19"/>
          <p:cNvSpPr txBox="1"/>
          <p:nvPr/>
        </p:nvSpPr>
        <p:spPr>
          <a:xfrm>
            <a:off x="7074850" y="2560575"/>
            <a:ext cx="2191800" cy="892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sz="1800">
                <a:latin typeface="Times New Roman"/>
                <a:ea typeface="Times New Roman"/>
                <a:cs typeface="Times New Roman"/>
                <a:sym typeface="Times New Roman"/>
              </a:rPr>
              <a:t>Chest-X-Rays</a:t>
            </a:r>
            <a:endParaRPr sz="1800">
              <a:latin typeface="Times New Roman"/>
              <a:ea typeface="Times New Roman"/>
              <a:cs typeface="Times New Roman"/>
              <a:sym typeface="Times New Roman"/>
            </a:endParaRPr>
          </a:p>
          <a:p>
            <a:pPr marL="0" lvl="0" indent="0" algn="ctr" rtl="0">
              <a:spcBef>
                <a:spcPts val="0"/>
              </a:spcBef>
              <a:spcAft>
                <a:spcPts val="0"/>
              </a:spcAft>
              <a:buNone/>
            </a:pPr>
            <a:r>
              <a:rPr lang="zh-TW">
                <a:solidFill>
                  <a:schemeClr val="dk1"/>
                </a:solidFill>
                <a:latin typeface="Times New Roman"/>
                <a:ea typeface="Times New Roman"/>
                <a:cs typeface="Times New Roman"/>
                <a:sym typeface="Times New Roman"/>
              </a:rPr>
              <a:t>Chest X-rays is a painless, non-invasive test</a:t>
            </a:r>
            <a:endParaRPr>
              <a:latin typeface="Times New Roman"/>
              <a:ea typeface="Times New Roman"/>
              <a:cs typeface="Times New Roman"/>
              <a:sym typeface="Times New Roman"/>
            </a:endParaRPr>
          </a:p>
        </p:txBody>
      </p:sp>
      <p:sp>
        <p:nvSpPr>
          <p:cNvPr id="132" name="Google Shape;132;p19"/>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latin typeface="Times New Roman"/>
                <a:ea typeface="Times New Roman"/>
                <a:cs typeface="Times New Roman"/>
                <a:sym typeface="Times New Roman"/>
              </a:rPr>
              <a:t>5</a:t>
            </a:fld>
            <a:endParaRPr>
              <a:latin typeface="Times New Roman"/>
              <a:ea typeface="Times New Roman"/>
              <a:cs typeface="Times New Roman"/>
              <a:sym typeface="Times New Roman"/>
            </a:endParaRPr>
          </a:p>
        </p:txBody>
      </p:sp>
      <p:sp>
        <p:nvSpPr>
          <p:cNvPr id="133" name="Google Shape;133;p19"/>
          <p:cNvSpPr txBox="1"/>
          <p:nvPr/>
        </p:nvSpPr>
        <p:spPr>
          <a:xfrm>
            <a:off x="314975" y="893475"/>
            <a:ext cx="7832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200">
                <a:solidFill>
                  <a:schemeClr val="dk1"/>
                </a:solidFill>
                <a:latin typeface="Times New Roman"/>
                <a:ea typeface="Times New Roman"/>
                <a:cs typeface="Times New Roman"/>
                <a:sym typeface="Times New Roman"/>
              </a:rPr>
              <a:t>Accodring to </a:t>
            </a:r>
            <a:r>
              <a:rPr lang="zh-TW" sz="1200">
                <a:solidFill>
                  <a:schemeClr val="dk1"/>
                </a:solidFill>
                <a:latin typeface="DFKai-SB"/>
                <a:ea typeface="DFKai-SB"/>
                <a:cs typeface="DFKai-SB"/>
                <a:sym typeface="DFKai-SB"/>
              </a:rPr>
              <a:t>“國家衛生健康委員會,國家中醫藥管理局.新型冠狀病毒肺炎診療方案(試行第七版)”</a:t>
            </a:r>
            <a:endParaRPr>
              <a:latin typeface="DFKai-SB"/>
              <a:ea typeface="DFKai-SB"/>
              <a:cs typeface="DFKai-SB"/>
              <a:sym typeface="DFKai-SB"/>
            </a:endParaRPr>
          </a:p>
        </p:txBody>
      </p:sp>
      <p:pic>
        <p:nvPicPr>
          <p:cNvPr id="134" name="Google Shape;134;p19"/>
          <p:cNvPicPr preferRelativeResize="0"/>
          <p:nvPr/>
        </p:nvPicPr>
        <p:blipFill>
          <a:blip r:embed="rId6">
            <a:alphaModFix/>
          </a:blip>
          <a:stretch>
            <a:fillRect/>
          </a:stretch>
        </p:blipFill>
        <p:spPr>
          <a:xfrm>
            <a:off x="930235" y="3804900"/>
            <a:ext cx="962375" cy="962375"/>
          </a:xfrm>
          <a:prstGeom prst="rect">
            <a:avLst/>
          </a:prstGeom>
          <a:noFill/>
          <a:ln>
            <a:noFill/>
          </a:ln>
        </p:spPr>
      </p:pic>
      <p:sp>
        <p:nvSpPr>
          <p:cNvPr id="135" name="Google Shape;135;p19"/>
          <p:cNvSpPr txBox="1"/>
          <p:nvPr/>
        </p:nvSpPr>
        <p:spPr>
          <a:xfrm>
            <a:off x="314975" y="4673375"/>
            <a:ext cx="21918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sz="1800">
                <a:latin typeface="Times New Roman"/>
                <a:ea typeface="Times New Roman"/>
                <a:cs typeface="Times New Roman"/>
                <a:sym typeface="Times New Roman"/>
              </a:rPr>
              <a:t>Etiology</a:t>
            </a:r>
            <a:endParaRPr>
              <a:latin typeface="Times New Roman"/>
              <a:ea typeface="Times New Roman"/>
              <a:cs typeface="Times New Roman"/>
              <a:sym typeface="Times New Roman"/>
            </a:endParaRPr>
          </a:p>
        </p:txBody>
      </p:sp>
      <p:sp>
        <p:nvSpPr>
          <p:cNvPr id="136" name="Google Shape;136;p19"/>
          <p:cNvSpPr txBox="1"/>
          <p:nvPr/>
        </p:nvSpPr>
        <p:spPr>
          <a:xfrm>
            <a:off x="5279311" y="4735075"/>
            <a:ext cx="3046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sz="1800">
                <a:latin typeface="Times New Roman"/>
                <a:ea typeface="Times New Roman"/>
                <a:cs typeface="Times New Roman"/>
                <a:sym typeface="Times New Roman"/>
              </a:rPr>
              <a:t>Chest medical imaging</a:t>
            </a:r>
            <a:endParaRPr sz="1800">
              <a:latin typeface="Times New Roman"/>
              <a:ea typeface="Times New Roman"/>
              <a:cs typeface="Times New Roman"/>
              <a:sym typeface="Times New Roman"/>
            </a:endParaRPr>
          </a:p>
        </p:txBody>
      </p:sp>
      <p:sp>
        <p:nvSpPr>
          <p:cNvPr id="137" name="Google Shape;137;p19"/>
          <p:cNvSpPr/>
          <p:nvPr/>
        </p:nvSpPr>
        <p:spPr>
          <a:xfrm>
            <a:off x="1303975" y="3196550"/>
            <a:ext cx="177000" cy="369300"/>
          </a:xfrm>
          <a:prstGeom prst="upArrow">
            <a:avLst>
              <a:gd name="adj1" fmla="val 50000"/>
              <a:gd name="adj2"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8" name="Google Shape;138;p19"/>
          <p:cNvPicPr preferRelativeResize="0"/>
          <p:nvPr/>
        </p:nvPicPr>
        <p:blipFill rotWithShape="1">
          <a:blip r:embed="rId7">
            <a:alphaModFix/>
          </a:blip>
          <a:srcRect l="21644" t="12583" r="17591" b="26243"/>
          <a:stretch/>
        </p:blipFill>
        <p:spPr>
          <a:xfrm>
            <a:off x="3187250" y="3649425"/>
            <a:ext cx="926675" cy="1006400"/>
          </a:xfrm>
          <a:prstGeom prst="rect">
            <a:avLst/>
          </a:prstGeom>
          <a:noFill/>
          <a:ln>
            <a:noFill/>
          </a:ln>
        </p:spPr>
      </p:pic>
      <p:pic>
        <p:nvPicPr>
          <p:cNvPr id="139" name="Google Shape;139;p19"/>
          <p:cNvPicPr preferRelativeResize="0"/>
          <p:nvPr/>
        </p:nvPicPr>
        <p:blipFill rotWithShape="1">
          <a:blip r:embed="rId8">
            <a:alphaModFix/>
          </a:blip>
          <a:srcRect l="2135" t="24151" r="64608" b="4076"/>
          <a:stretch/>
        </p:blipFill>
        <p:spPr>
          <a:xfrm>
            <a:off x="2472438" y="1350424"/>
            <a:ext cx="1250100" cy="1181086"/>
          </a:xfrm>
          <a:prstGeom prst="rect">
            <a:avLst/>
          </a:prstGeom>
          <a:noFill/>
          <a:ln>
            <a:noFill/>
          </a:ln>
        </p:spPr>
      </p:pic>
      <p:pic>
        <p:nvPicPr>
          <p:cNvPr id="140" name="Google Shape;140;p19"/>
          <p:cNvPicPr preferRelativeResize="0"/>
          <p:nvPr/>
        </p:nvPicPr>
        <p:blipFill rotWithShape="1">
          <a:blip r:embed="rId8">
            <a:alphaModFix/>
          </a:blip>
          <a:srcRect l="42216" t="26924" r="40444" b="26924"/>
          <a:stretch/>
        </p:blipFill>
        <p:spPr>
          <a:xfrm>
            <a:off x="3806459" y="1384636"/>
            <a:ext cx="1022275" cy="1191300"/>
          </a:xfrm>
          <a:prstGeom prst="rect">
            <a:avLst/>
          </a:prstGeom>
          <a:noFill/>
          <a:ln>
            <a:noFill/>
          </a:ln>
        </p:spPr>
      </p:pic>
      <p:sp>
        <p:nvSpPr>
          <p:cNvPr id="141" name="Google Shape;141;p19"/>
          <p:cNvSpPr txBox="1"/>
          <p:nvPr/>
        </p:nvSpPr>
        <p:spPr>
          <a:xfrm>
            <a:off x="2715738" y="2564675"/>
            <a:ext cx="763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a:latin typeface="Times New Roman"/>
                <a:ea typeface="Times New Roman"/>
                <a:cs typeface="Times New Roman"/>
                <a:sym typeface="Times New Roman"/>
              </a:rPr>
              <a:t>IgM</a:t>
            </a:r>
            <a:endParaRPr>
              <a:latin typeface="Times New Roman"/>
              <a:ea typeface="Times New Roman"/>
              <a:cs typeface="Times New Roman"/>
              <a:sym typeface="Times New Roman"/>
            </a:endParaRPr>
          </a:p>
        </p:txBody>
      </p:sp>
      <p:sp>
        <p:nvSpPr>
          <p:cNvPr id="142" name="Google Shape;142;p19"/>
          <p:cNvSpPr txBox="1"/>
          <p:nvPr/>
        </p:nvSpPr>
        <p:spPr>
          <a:xfrm>
            <a:off x="3997288" y="2564675"/>
            <a:ext cx="763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a:latin typeface="Times New Roman"/>
                <a:ea typeface="Times New Roman"/>
                <a:cs typeface="Times New Roman"/>
                <a:sym typeface="Times New Roman"/>
              </a:rPr>
              <a:t>IgG</a:t>
            </a:r>
            <a:endParaRPr>
              <a:latin typeface="Times New Roman"/>
              <a:ea typeface="Times New Roman"/>
              <a:cs typeface="Times New Roman"/>
              <a:sym typeface="Times New Roman"/>
            </a:endParaRPr>
          </a:p>
        </p:txBody>
      </p:sp>
      <p:sp>
        <p:nvSpPr>
          <p:cNvPr id="143" name="Google Shape;143;p19"/>
          <p:cNvSpPr/>
          <p:nvPr/>
        </p:nvSpPr>
        <p:spPr>
          <a:xfrm>
            <a:off x="3595875" y="3148250"/>
            <a:ext cx="177000" cy="369300"/>
          </a:xfrm>
          <a:prstGeom prst="upArrow">
            <a:avLst>
              <a:gd name="adj1" fmla="val 50000"/>
              <a:gd name="adj2" fmla="val 50000"/>
            </a:avLst>
          </a:prstGeom>
          <a:solidFill>
            <a:srgbClr val="5CB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4" name="Google Shape;144;p19"/>
          <p:cNvPicPr preferRelativeResize="0"/>
          <p:nvPr/>
        </p:nvPicPr>
        <p:blipFill>
          <a:blip r:embed="rId9">
            <a:alphaModFix/>
          </a:blip>
          <a:stretch>
            <a:fillRect/>
          </a:stretch>
        </p:blipFill>
        <p:spPr>
          <a:xfrm>
            <a:off x="6229925" y="3565850"/>
            <a:ext cx="1250075" cy="1250075"/>
          </a:xfrm>
          <a:prstGeom prst="rect">
            <a:avLst/>
          </a:prstGeom>
          <a:noFill/>
          <a:ln>
            <a:noFill/>
          </a:ln>
        </p:spPr>
      </p:pic>
      <p:sp>
        <p:nvSpPr>
          <p:cNvPr id="145" name="Google Shape;145;p19"/>
          <p:cNvSpPr txBox="1"/>
          <p:nvPr/>
        </p:nvSpPr>
        <p:spPr>
          <a:xfrm>
            <a:off x="2973938" y="4777475"/>
            <a:ext cx="16581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sz="1800">
                <a:latin typeface="Times New Roman"/>
                <a:ea typeface="Times New Roman"/>
                <a:cs typeface="Times New Roman"/>
                <a:sym typeface="Times New Roman"/>
              </a:rPr>
              <a:t>Serologic Test</a:t>
            </a:r>
            <a:endParaRPr sz="1800">
              <a:latin typeface="Times New Roman"/>
              <a:ea typeface="Times New Roman"/>
              <a:cs typeface="Times New Roman"/>
              <a:sym typeface="Times New Roman"/>
            </a:endParaRPr>
          </a:p>
        </p:txBody>
      </p:sp>
      <p:sp>
        <p:nvSpPr>
          <p:cNvPr id="146" name="Google Shape;146;p19"/>
          <p:cNvSpPr/>
          <p:nvPr/>
        </p:nvSpPr>
        <p:spPr>
          <a:xfrm>
            <a:off x="6798975" y="3196550"/>
            <a:ext cx="177000" cy="369300"/>
          </a:xfrm>
          <a:prstGeom prst="upArrow">
            <a:avLst>
              <a:gd name="adj1" fmla="val 50000"/>
              <a:gd name="adj2"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0"/>
          <p:cNvSpPr txBox="1">
            <a:spLocks noGrp="1"/>
          </p:cNvSpPr>
          <p:nvPr>
            <p:ph type="title"/>
          </p:nvPr>
        </p:nvSpPr>
        <p:spPr>
          <a:xfrm>
            <a:off x="457200" y="205979"/>
            <a:ext cx="8229600" cy="8574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zh-TW">
                <a:latin typeface="Times New Roman"/>
                <a:ea typeface="Times New Roman"/>
                <a:cs typeface="Times New Roman"/>
                <a:sym typeface="Times New Roman"/>
              </a:rPr>
              <a:t>CT Image Machine Learning</a:t>
            </a:r>
            <a:endParaRPr>
              <a:latin typeface="Times New Roman"/>
              <a:ea typeface="Times New Roman"/>
              <a:cs typeface="Times New Roman"/>
              <a:sym typeface="Times New Roman"/>
            </a:endParaRPr>
          </a:p>
        </p:txBody>
      </p:sp>
      <p:pic>
        <p:nvPicPr>
          <p:cNvPr id="152" name="Google Shape;152;p20"/>
          <p:cNvPicPr preferRelativeResize="0"/>
          <p:nvPr/>
        </p:nvPicPr>
        <p:blipFill>
          <a:blip r:embed="rId3">
            <a:alphaModFix/>
          </a:blip>
          <a:stretch>
            <a:fillRect/>
          </a:stretch>
        </p:blipFill>
        <p:spPr>
          <a:xfrm>
            <a:off x="581203" y="1431325"/>
            <a:ext cx="2998749" cy="1732025"/>
          </a:xfrm>
          <a:prstGeom prst="rect">
            <a:avLst/>
          </a:prstGeom>
          <a:noFill/>
          <a:ln>
            <a:noFill/>
          </a:ln>
        </p:spPr>
      </p:pic>
      <p:sp>
        <p:nvSpPr>
          <p:cNvPr id="153" name="Google Shape;153;p20"/>
          <p:cNvSpPr txBox="1"/>
          <p:nvPr/>
        </p:nvSpPr>
        <p:spPr>
          <a:xfrm>
            <a:off x="454575" y="3453150"/>
            <a:ext cx="3252000" cy="1015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sz="1800">
                <a:latin typeface="Times New Roman"/>
                <a:ea typeface="Times New Roman"/>
                <a:cs typeface="Times New Roman"/>
                <a:sym typeface="Times New Roman"/>
              </a:rPr>
              <a:t>Target:Analyze whether you are infected with COVID-19 through CT images of the lungs</a:t>
            </a:r>
            <a:endParaRPr sz="1800">
              <a:latin typeface="Times New Roman"/>
              <a:ea typeface="Times New Roman"/>
              <a:cs typeface="Times New Roman"/>
              <a:sym typeface="Times New Roman"/>
            </a:endParaRPr>
          </a:p>
        </p:txBody>
      </p:sp>
      <p:pic>
        <p:nvPicPr>
          <p:cNvPr id="154" name="Google Shape;154;p20"/>
          <p:cNvPicPr preferRelativeResize="0"/>
          <p:nvPr/>
        </p:nvPicPr>
        <p:blipFill>
          <a:blip r:embed="rId4">
            <a:alphaModFix/>
          </a:blip>
          <a:stretch>
            <a:fillRect/>
          </a:stretch>
        </p:blipFill>
        <p:spPr>
          <a:xfrm>
            <a:off x="3657775" y="979204"/>
            <a:ext cx="5132624" cy="2636269"/>
          </a:xfrm>
          <a:prstGeom prst="rect">
            <a:avLst/>
          </a:prstGeom>
          <a:noFill/>
          <a:ln>
            <a:noFill/>
          </a:ln>
        </p:spPr>
      </p:pic>
      <p:sp>
        <p:nvSpPr>
          <p:cNvPr id="155" name="Google Shape;155;p20"/>
          <p:cNvSpPr txBox="1"/>
          <p:nvPr/>
        </p:nvSpPr>
        <p:spPr>
          <a:xfrm>
            <a:off x="4902025" y="3453150"/>
            <a:ext cx="2998800" cy="1015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sz="1800">
                <a:latin typeface="Times New Roman"/>
                <a:ea typeface="Times New Roman"/>
                <a:cs typeface="Times New Roman"/>
                <a:sym typeface="Times New Roman"/>
              </a:rPr>
              <a:t>During the outbreak, most viral pneumonias are caused by </a:t>
            </a:r>
            <a:r>
              <a:rPr lang="zh-TW" sz="1800" b="1" i="1">
                <a:solidFill>
                  <a:srgbClr val="E84A1F"/>
                </a:solidFill>
                <a:latin typeface="Times New Roman"/>
                <a:ea typeface="Times New Roman"/>
                <a:cs typeface="Times New Roman"/>
                <a:sym typeface="Times New Roman"/>
              </a:rPr>
              <a:t>SARS-CoV-2</a:t>
            </a:r>
            <a:endParaRPr sz="1800" b="1" i="1">
              <a:solidFill>
                <a:srgbClr val="E84A1F"/>
              </a:solidFill>
              <a:latin typeface="Times New Roman"/>
              <a:ea typeface="Times New Roman"/>
              <a:cs typeface="Times New Roman"/>
              <a:sym typeface="Times New Roman"/>
            </a:endParaRPr>
          </a:p>
        </p:txBody>
      </p:sp>
      <p:sp>
        <p:nvSpPr>
          <p:cNvPr id="156" name="Google Shape;156;p20"/>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latin typeface="Times New Roman"/>
                <a:ea typeface="Times New Roman"/>
                <a:cs typeface="Times New Roman"/>
                <a:sym typeface="Times New Roman"/>
              </a:rPr>
              <a:t>6</a:t>
            </a:fld>
            <a:endParaRPr>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txBox="1">
            <a:spLocks noGrp="1"/>
          </p:cNvSpPr>
          <p:nvPr>
            <p:ph type="title"/>
          </p:nvPr>
        </p:nvSpPr>
        <p:spPr>
          <a:xfrm>
            <a:off x="457200" y="205979"/>
            <a:ext cx="8229600" cy="8574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zh-TW">
                <a:latin typeface="Times New Roman"/>
                <a:ea typeface="Times New Roman"/>
                <a:cs typeface="Times New Roman"/>
                <a:sym typeface="Times New Roman"/>
              </a:rPr>
              <a:t>Motivation</a:t>
            </a:r>
            <a:endParaRPr>
              <a:latin typeface="Times New Roman"/>
              <a:ea typeface="Times New Roman"/>
              <a:cs typeface="Times New Roman"/>
              <a:sym typeface="Times New Roman"/>
            </a:endParaRPr>
          </a:p>
        </p:txBody>
      </p:sp>
      <p:sp>
        <p:nvSpPr>
          <p:cNvPr id="162" name="Google Shape;162;p21"/>
          <p:cNvSpPr txBox="1"/>
          <p:nvPr/>
        </p:nvSpPr>
        <p:spPr>
          <a:xfrm>
            <a:off x="1143000" y="934575"/>
            <a:ext cx="72282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Times New Roman"/>
                <a:ea typeface="Times New Roman"/>
                <a:cs typeface="Times New Roman"/>
                <a:sym typeface="Times New Roman"/>
              </a:rPr>
              <a:t>The main concept comes from </a:t>
            </a:r>
            <a:r>
              <a:rPr lang="zh-TW" b="1" i="1">
                <a:latin typeface="Times New Roman"/>
                <a:ea typeface="Times New Roman"/>
                <a:cs typeface="Times New Roman"/>
                <a:sym typeface="Times New Roman"/>
              </a:rPr>
              <a:t>"Medical Image Processing and Deep Learning to Diagnose COVID-19 with CT Images"</a:t>
            </a:r>
            <a:endParaRPr b="1" i="1">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p>
            <a:pPr marL="0" lvl="0" indent="0" algn="l" rtl="0">
              <a:spcBef>
                <a:spcPts val="0"/>
              </a:spcBef>
              <a:spcAft>
                <a:spcPts val="0"/>
              </a:spcAft>
              <a:buNone/>
            </a:pPr>
            <a:r>
              <a:rPr lang="zh-TW">
                <a:latin typeface="Times New Roman"/>
                <a:ea typeface="Times New Roman"/>
                <a:cs typeface="Times New Roman"/>
                <a:sym typeface="Times New Roman"/>
              </a:rPr>
              <a:t>For this task, after the professor’s suggestion, we finally considered the label of medical imaging, and chose a processing method that is relatively suitable for medical imaging at each step. Based on this idea, we build a method for processing images.</a:t>
            </a:r>
            <a:endParaRPr>
              <a:latin typeface="Times New Roman"/>
              <a:ea typeface="Times New Roman"/>
              <a:cs typeface="Times New Roman"/>
              <a:sym typeface="Times New Roman"/>
            </a:endParaRPr>
          </a:p>
        </p:txBody>
      </p:sp>
      <p:pic>
        <p:nvPicPr>
          <p:cNvPr id="163" name="Google Shape;163;p21"/>
          <p:cNvPicPr preferRelativeResize="0"/>
          <p:nvPr/>
        </p:nvPicPr>
        <p:blipFill>
          <a:blip r:embed="rId3">
            <a:alphaModFix/>
          </a:blip>
          <a:stretch>
            <a:fillRect/>
          </a:stretch>
        </p:blipFill>
        <p:spPr>
          <a:xfrm>
            <a:off x="616738" y="2930549"/>
            <a:ext cx="8280725" cy="1240789"/>
          </a:xfrm>
          <a:prstGeom prst="rect">
            <a:avLst/>
          </a:prstGeom>
          <a:noFill/>
          <a:ln>
            <a:noFill/>
          </a:ln>
        </p:spPr>
      </p:pic>
      <p:sp>
        <p:nvSpPr>
          <p:cNvPr id="164" name="Google Shape;164;p21"/>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latin typeface="Times New Roman"/>
                <a:ea typeface="Times New Roman"/>
                <a:cs typeface="Times New Roman"/>
                <a:sym typeface="Times New Roman"/>
              </a:rPr>
              <a:t>7</a:t>
            </a:fld>
            <a:endParaRPr>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2"/>
          <p:cNvSpPr txBox="1">
            <a:spLocks noGrp="1"/>
          </p:cNvSpPr>
          <p:nvPr>
            <p:ph type="title"/>
          </p:nvPr>
        </p:nvSpPr>
        <p:spPr>
          <a:xfrm>
            <a:off x="1828788" y="3674450"/>
            <a:ext cx="5486400" cy="4251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zh-TW" sz="3600">
                <a:latin typeface="Times New Roman"/>
                <a:ea typeface="Times New Roman"/>
                <a:cs typeface="Times New Roman"/>
                <a:sym typeface="Times New Roman"/>
              </a:rPr>
              <a:t>DATASET</a:t>
            </a:r>
            <a:endParaRPr sz="3600">
              <a:latin typeface="Times New Roman"/>
              <a:ea typeface="Times New Roman"/>
              <a:cs typeface="Times New Roman"/>
              <a:sym typeface="Times New Roman"/>
            </a:endParaRPr>
          </a:p>
        </p:txBody>
      </p:sp>
      <p:pic>
        <p:nvPicPr>
          <p:cNvPr id="170" name="Google Shape;170;p22"/>
          <p:cNvPicPr preferRelativeResize="0">
            <a:picLocks noGrp="1"/>
          </p:cNvPicPr>
          <p:nvPr>
            <p:ph type="pic" idx="2"/>
          </p:nvPr>
        </p:nvPicPr>
        <p:blipFill rotWithShape="1">
          <a:blip r:embed="rId3">
            <a:alphaModFix/>
          </a:blip>
          <a:srcRect t="2731" b="2741"/>
          <a:stretch/>
        </p:blipFill>
        <p:spPr>
          <a:xfrm>
            <a:off x="1792288" y="459581"/>
            <a:ext cx="5486400" cy="3086100"/>
          </a:xfrm>
          <a:prstGeom prst="rect">
            <a:avLst/>
          </a:prstGeom>
        </p:spPr>
      </p:pic>
      <p:sp>
        <p:nvSpPr>
          <p:cNvPr id="171" name="Google Shape;171;p22"/>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latin typeface="Times New Roman"/>
                <a:ea typeface="Times New Roman"/>
                <a:cs typeface="Times New Roman"/>
                <a:sym typeface="Times New Roman"/>
              </a:rPr>
              <a:t>8</a:t>
            </a:fld>
            <a:endParaRPr>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3"/>
          <p:cNvSpPr txBox="1">
            <a:spLocks noGrp="1"/>
          </p:cNvSpPr>
          <p:nvPr>
            <p:ph type="title"/>
          </p:nvPr>
        </p:nvSpPr>
        <p:spPr>
          <a:xfrm>
            <a:off x="457200" y="205979"/>
            <a:ext cx="8229600" cy="8574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zh-TW">
                <a:latin typeface="Times New Roman"/>
                <a:ea typeface="Times New Roman"/>
                <a:cs typeface="Times New Roman"/>
                <a:sym typeface="Times New Roman"/>
              </a:rPr>
              <a:t>Source</a:t>
            </a:r>
            <a:endParaRPr>
              <a:latin typeface="Times New Roman"/>
              <a:ea typeface="Times New Roman"/>
              <a:cs typeface="Times New Roman"/>
              <a:sym typeface="Times New Roman"/>
            </a:endParaRPr>
          </a:p>
        </p:txBody>
      </p:sp>
      <p:pic>
        <p:nvPicPr>
          <p:cNvPr id="177" name="Google Shape;177;p23"/>
          <p:cNvPicPr preferRelativeResize="0"/>
          <p:nvPr/>
        </p:nvPicPr>
        <p:blipFill>
          <a:blip r:embed="rId3">
            <a:alphaModFix/>
          </a:blip>
          <a:stretch>
            <a:fillRect/>
          </a:stretch>
        </p:blipFill>
        <p:spPr>
          <a:xfrm>
            <a:off x="423675" y="2256025"/>
            <a:ext cx="4133975" cy="2547675"/>
          </a:xfrm>
          <a:prstGeom prst="rect">
            <a:avLst/>
          </a:prstGeom>
          <a:noFill/>
          <a:ln>
            <a:noFill/>
          </a:ln>
        </p:spPr>
      </p:pic>
      <p:pic>
        <p:nvPicPr>
          <p:cNvPr id="178" name="Google Shape;178;p23"/>
          <p:cNvPicPr preferRelativeResize="0"/>
          <p:nvPr/>
        </p:nvPicPr>
        <p:blipFill>
          <a:blip r:embed="rId4">
            <a:alphaModFix/>
          </a:blip>
          <a:stretch>
            <a:fillRect/>
          </a:stretch>
        </p:blipFill>
        <p:spPr>
          <a:xfrm>
            <a:off x="4557650" y="2256025"/>
            <a:ext cx="4238203" cy="2555575"/>
          </a:xfrm>
          <a:prstGeom prst="rect">
            <a:avLst/>
          </a:prstGeom>
          <a:noFill/>
          <a:ln>
            <a:noFill/>
          </a:ln>
        </p:spPr>
      </p:pic>
      <p:sp>
        <p:nvSpPr>
          <p:cNvPr id="179" name="Google Shape;179;p23"/>
          <p:cNvSpPr txBox="1"/>
          <p:nvPr/>
        </p:nvSpPr>
        <p:spPr>
          <a:xfrm>
            <a:off x="457200" y="1117500"/>
            <a:ext cx="80685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Times New Roman"/>
                <a:ea typeface="Times New Roman"/>
                <a:cs typeface="Times New Roman"/>
                <a:sym typeface="Times New Roman"/>
              </a:rPr>
              <a:t>Regarding the COVID-19 CT data set, there are open source data on the Internet. Here we use the </a:t>
            </a:r>
            <a:r>
              <a:rPr lang="zh-TW" b="1">
                <a:solidFill>
                  <a:schemeClr val="accent6"/>
                </a:solidFill>
                <a:latin typeface="Times New Roman"/>
                <a:ea typeface="Times New Roman"/>
                <a:cs typeface="Times New Roman"/>
                <a:sym typeface="Times New Roman"/>
              </a:rPr>
              <a:t>open source data set from Github</a:t>
            </a:r>
            <a:r>
              <a:rPr lang="zh-TW">
                <a:latin typeface="Times New Roman"/>
                <a:ea typeface="Times New Roman"/>
                <a:cs typeface="Times New Roman"/>
                <a:sym typeface="Times New Roman"/>
              </a:rPr>
              <a:t>. The usefulness of this data set has been confirmed by a senior radiologist at Tongji Hospital in Wuhan, China, who diagnosed and treated a large number of COVID-19 patients during the outbreak of the disease from January to April.</a:t>
            </a:r>
            <a:endParaRPr>
              <a:latin typeface="Times New Roman"/>
              <a:ea typeface="Times New Roman"/>
              <a:cs typeface="Times New Roman"/>
              <a:sym typeface="Times New Roman"/>
            </a:endParaRPr>
          </a:p>
        </p:txBody>
      </p:sp>
      <p:sp>
        <p:nvSpPr>
          <p:cNvPr id="180" name="Google Shape;180;p23"/>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latin typeface="Times New Roman"/>
                <a:ea typeface="Times New Roman"/>
                <a:cs typeface="Times New Roman"/>
                <a:sym typeface="Times New Roman"/>
              </a:rPr>
              <a:t>9</a:t>
            </a:fld>
            <a:endParaRPr>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2981</Words>
  <Application>Microsoft Office PowerPoint</Application>
  <PresentationFormat>如螢幕大小 (16:9)</PresentationFormat>
  <Paragraphs>260</Paragraphs>
  <Slides>42</Slides>
  <Notes>42</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42</vt:i4>
      </vt:variant>
    </vt:vector>
  </HeadingPairs>
  <TitlesOfParts>
    <vt:vector size="47" baseType="lpstr">
      <vt:lpstr>Microsoft Yahei</vt:lpstr>
      <vt:lpstr>DFKai-SB</vt:lpstr>
      <vt:lpstr>Arial</vt:lpstr>
      <vt:lpstr>Times New Roman</vt:lpstr>
      <vt:lpstr>Office 主题</vt:lpstr>
      <vt:lpstr>A trial of multiple neural networks reflecting the results of COVID-19 CT image processing</vt:lpstr>
      <vt:lpstr>BACKGROUND</vt:lpstr>
      <vt:lpstr>BACKGROUND</vt:lpstr>
      <vt:lpstr>Effection of COVID-19</vt:lpstr>
      <vt:lpstr>Ways to prevent Covid-19</vt:lpstr>
      <vt:lpstr>CT Image Machine Learning</vt:lpstr>
      <vt:lpstr>Motivation</vt:lpstr>
      <vt:lpstr>DATASET</vt:lpstr>
      <vt:lpstr>Source</vt:lpstr>
      <vt:lpstr>Dataset</vt:lpstr>
      <vt:lpstr>Preprocessing</vt:lpstr>
      <vt:lpstr>Process</vt:lpstr>
      <vt:lpstr>Binarization</vt:lpstr>
      <vt:lpstr>Histogram equalization</vt:lpstr>
      <vt:lpstr>Median filter</vt:lpstr>
      <vt:lpstr>Local Laplacian filtering</vt:lpstr>
      <vt:lpstr>PowerPoint 簡報</vt:lpstr>
      <vt:lpstr>IMAGE ANALYIS</vt:lpstr>
      <vt:lpstr>Local binary pattern</vt:lpstr>
      <vt:lpstr>Gray-Level Co-occurrence Matrix(GLCM)</vt:lpstr>
      <vt:lpstr>Generate gray level co-occurrence matrix</vt:lpstr>
      <vt:lpstr>MODEL</vt:lpstr>
      <vt:lpstr>Inception V3</vt:lpstr>
      <vt:lpstr>Architecture</vt:lpstr>
      <vt:lpstr>PowerPoint 簡報</vt:lpstr>
      <vt:lpstr>VGG-19</vt:lpstr>
      <vt:lpstr>Architecture</vt:lpstr>
      <vt:lpstr>ResNet50</vt:lpstr>
      <vt:lpstr>Architecture</vt:lpstr>
      <vt:lpstr>PowerPoint 簡報</vt:lpstr>
      <vt:lpstr>Xception</vt:lpstr>
      <vt:lpstr>Architecture</vt:lpstr>
      <vt:lpstr>PowerPoint 簡報</vt:lpstr>
      <vt:lpstr>DenseNet169</vt:lpstr>
      <vt:lpstr>RESULT</vt:lpstr>
      <vt:lpstr>InceptionV3</vt:lpstr>
      <vt:lpstr>VGG19</vt:lpstr>
      <vt:lpstr>ResNet50</vt:lpstr>
      <vt:lpstr> Xception</vt:lpstr>
      <vt:lpstr>CONCLUSION</vt:lpstr>
      <vt:lpstr>Table</vt:lpstr>
      <vt:lpstr>Thanks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trial of multiple neural networks reflecting the results of COVID-19 CT image processing</dc:title>
  <cp:lastModifiedBy>奇容 謝</cp:lastModifiedBy>
  <cp:revision>1</cp:revision>
  <dcterms:modified xsi:type="dcterms:W3CDTF">2022-01-05T07:45:28Z</dcterms:modified>
</cp:coreProperties>
</file>